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997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1" r:id="rId3"/>
    <p:sldId id="278" r:id="rId4"/>
    <p:sldId id="257" r:id="rId5"/>
    <p:sldId id="270" r:id="rId6"/>
    <p:sldId id="740" r:id="rId7"/>
    <p:sldId id="734" r:id="rId8"/>
    <p:sldId id="735" r:id="rId9"/>
    <p:sldId id="261" r:id="rId10"/>
    <p:sldId id="272" r:id="rId11"/>
    <p:sldId id="273" r:id="rId12"/>
    <p:sldId id="283" r:id="rId13"/>
    <p:sldId id="275" r:id="rId14"/>
    <p:sldId id="746" r:id="rId15"/>
    <p:sldId id="736" r:id="rId16"/>
    <p:sldId id="748" r:id="rId17"/>
    <p:sldId id="737" r:id="rId18"/>
    <p:sldId id="749" r:id="rId19"/>
    <p:sldId id="738" r:id="rId20"/>
    <p:sldId id="751" r:id="rId21"/>
    <p:sldId id="744" r:id="rId22"/>
    <p:sldId id="750" r:id="rId23"/>
    <p:sldId id="745" r:id="rId24"/>
    <p:sldId id="741" r:id="rId25"/>
    <p:sldId id="716" r:id="rId26"/>
    <p:sldId id="752" r:id="rId27"/>
    <p:sldId id="755" r:id="rId28"/>
    <p:sldId id="725" r:id="rId29"/>
    <p:sldId id="753" r:id="rId30"/>
    <p:sldId id="754" r:id="rId31"/>
    <p:sldId id="739" r:id="rId32"/>
    <p:sldId id="285" r:id="rId33"/>
    <p:sldId id="269" r:id="rId34"/>
    <p:sldId id="747" r:id="rId35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0" autoAdjust="0"/>
    <p:restoredTop sz="94498" autoAdjust="0"/>
  </p:normalViewPr>
  <p:slideViewPr>
    <p:cSldViewPr>
      <p:cViewPr varScale="1">
        <p:scale>
          <a:sx n="68" d="100"/>
          <a:sy n="68" d="100"/>
        </p:scale>
        <p:origin x="13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88" y="-78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BAFF10B3-B231-9946-B6B7-C0C7B9993F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AE87F20-F6F9-594C-8E7E-0394EA5EAC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014" y="3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F4A0B66-83BA-704E-8CBE-A680BA37916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7412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94DFD597-40CD-E24B-8DEA-14C986791F6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014" y="6457412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F668D09C-E254-5346-A02F-83D6A1F8D9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01C935E-4418-7E4E-B624-395C97FABB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9CA7702-82D7-4145-A0CE-C6729D1574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4014" y="3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F34430AC-B282-924B-9C65-964BABAC972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2313" y="509588"/>
            <a:ext cx="3402012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18706773-4A24-C64A-A43E-C6DD29804B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710" y="3228706"/>
            <a:ext cx="7279225" cy="305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1F4DFE94-6F3C-7E4A-A0D1-4C91393B23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7412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5FFB222E-3969-3D4E-B7F5-F98619271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014" y="6457412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98719434-E38D-4343-9519-2E335811E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451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fld id="{110C4CF9-AEC6-4FA1-8813-AC662A4EA8AE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CBB6571D-CC10-B34A-82AB-E23F6BF9C9F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1936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836F5-D1AE-46FF-B755-9DC4920430F8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842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1563C-D1A8-4FA8-B8D8-0CC8FA5EDEAD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97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B3A272-E322-4BE1-8656-5D7D05A61AA0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68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657AC-5E7C-43D3-A6C9-B87E9DAA6456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71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2D052-B12B-4E83-9E08-E15C7421348D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1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DE9A43-5194-4F3F-9E44-7EA17BC7F0B5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1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1DC06-AB57-4E50-946D-95DEE04C67D4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30917-9507-E948-85A7-86079B1173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1115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9A5FDE-5EBC-4C08-94EA-EF4F8FB4195E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AB42F-4CA8-FB4A-BE17-644003482E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3261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2FB16-5BFF-44E5-AA5F-8CEF7D9EA7DD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CEE4A-7F84-D243-9C14-00E75E580C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5013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1B04F-2740-441F-B689-498643B29DF9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481D6-6BD4-254B-8AA9-5EC4DEA705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9940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15AF3C-D2E0-4656-BB91-65791E0564FF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74098-AD65-A14C-B800-6F8C20C43D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6214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78A500-62F4-438C-89AE-25BFD05C9B6D}" type="datetime1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E4EC9-5BCF-5F43-A017-1713C09042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7078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62E34C-6408-45C5-92C1-1F0C6960AF11}" type="datetime1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E9D42-B4DC-B24A-B34D-C6C8AC4A6B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7858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01F336-1A7C-4795-8427-F10CDF127425}" type="datetime1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FBDC7-B895-FD44-8900-0CAB4C0080E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5225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F986A-6413-450B-BDF3-2488A5023723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D7AF5-A698-324C-BB24-68821C7569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4531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C80FE1-2DC0-4132-B7B9-EF0EDDEB9710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100DFC-058D-D04E-AF69-8A7D25759E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2654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C1BE044-5627-4FB4-A45E-6C5201F5F81B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D52A221-4D3E-BF4B-85A3-B93B673685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17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98" r:id="rId1"/>
    <p:sldLayoutId id="2147485999" r:id="rId2"/>
    <p:sldLayoutId id="2147486000" r:id="rId3"/>
    <p:sldLayoutId id="2147486001" r:id="rId4"/>
    <p:sldLayoutId id="2147486002" r:id="rId5"/>
    <p:sldLayoutId id="2147486003" r:id="rId6"/>
    <p:sldLayoutId id="2147486004" r:id="rId7"/>
    <p:sldLayoutId id="2147486005" r:id="rId8"/>
    <p:sldLayoutId id="2147486006" r:id="rId9"/>
    <p:sldLayoutId id="2147486007" r:id="rId10"/>
    <p:sldLayoutId id="2147486008" r:id="rId11"/>
    <p:sldLayoutId id="2147486009" r:id="rId12"/>
    <p:sldLayoutId id="2147486010" r:id="rId13"/>
    <p:sldLayoutId id="2147486011" r:id="rId14"/>
    <p:sldLayoutId id="2147486012" r:id="rId15"/>
    <p:sldLayoutId id="2147486013" r:id="rId16"/>
    <p:sldLayoutId id="2147486014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6405" y="685800"/>
            <a:ext cx="75328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e-NP" sz="32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Kalimati" panose="00000400000000000000" pitchFamily="2"/>
              </a:rPr>
              <a:t>भवन निर्माण पूर्वअनुमतिका लागि प्रस्तुतीकरण </a:t>
            </a:r>
            <a:endParaRPr lang="en-US" sz="32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1709" y="1529179"/>
            <a:ext cx="245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2800" b="1" cap="none" spc="0" dirty="0" smtClean="0">
                <a:ln/>
                <a:solidFill>
                  <a:srgbClr val="0070C0"/>
                </a:solidFill>
                <a:effectLst/>
              </a:rPr>
              <a:t>प्रोजेक्टको नाम:</a:t>
            </a:r>
            <a:endParaRPr lang="en-US" sz="28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4998" y="5953780"/>
            <a:ext cx="14382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1400" b="1" cap="none" spc="0" dirty="0" smtClean="0">
                <a:ln/>
                <a:solidFill>
                  <a:srgbClr val="00B050"/>
                </a:solidFill>
                <a:effectLst/>
              </a:rPr>
              <a:t>मिति: २०८२/२/३ </a:t>
            </a:r>
          </a:p>
          <a:p>
            <a:pPr algn="ctr"/>
            <a:r>
              <a:rPr lang="ne-NP" sz="1400" b="1" cap="none" spc="0" dirty="0" smtClean="0">
                <a:ln/>
                <a:solidFill>
                  <a:srgbClr val="00B050"/>
                </a:solidFill>
                <a:effectLst/>
              </a:rPr>
              <a:t>सोमबार </a:t>
            </a:r>
            <a:endParaRPr lang="en-US" sz="1400" b="1" cap="none" spc="0" dirty="0">
              <a:ln/>
              <a:solidFill>
                <a:srgbClr val="00B05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6179" y="2145493"/>
            <a:ext cx="28103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e-NP" b="1" u="sng" dirty="0">
                <a:ln w="12700">
                  <a:noFill/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प्रस्ताव पेश गरिएको निकाय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-1" r="65488" b="31475"/>
          <a:stretch/>
        </p:blipFill>
        <p:spPr>
          <a:xfrm>
            <a:off x="380999" y="3200400"/>
            <a:ext cx="2125565" cy="32706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9582" y="3350958"/>
            <a:ext cx="37321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e-NP" sz="2000" b="1" dirty="0">
                <a:ln/>
                <a:solidFill>
                  <a:srgbClr val="00B050"/>
                </a:solidFill>
              </a:rPr>
              <a:t>प्रदेश सरकार</a:t>
            </a:r>
          </a:p>
          <a:p>
            <a:pPr algn="ctr"/>
            <a:r>
              <a:rPr lang="ne-NP" sz="2000" b="1" dirty="0">
                <a:ln/>
                <a:solidFill>
                  <a:srgbClr val="00B050"/>
                </a:solidFill>
              </a:rPr>
              <a:t>भौतिक पूर्वाधार विकास मन्त्रालय </a:t>
            </a:r>
          </a:p>
          <a:p>
            <a:pPr algn="ctr"/>
            <a:r>
              <a:rPr lang="ne-NP" sz="2000" b="1" dirty="0">
                <a:ln/>
                <a:solidFill>
                  <a:srgbClr val="00B050"/>
                </a:solidFill>
              </a:rPr>
              <a:t>कोशी प्रदेश, विराटनगर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09582" y="4527247"/>
            <a:ext cx="2079415" cy="13896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ne-NP" b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प्रस्तावकको नाम</a:t>
            </a:r>
            <a:r>
              <a:rPr lang="ne-NP" b="1" dirty="0" smtClean="0">
                <a:ln w="12700">
                  <a:noFill/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:</a:t>
            </a:r>
            <a:endParaRPr lang="ne-NP" b="1" dirty="0">
              <a:ln w="12700">
                <a:noFill/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ne-NP" b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ठेगाना:</a:t>
            </a: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ne-NP" b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कन्सल्टेन्सीको नाम:</a:t>
            </a: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ne-NP" b="1" dirty="0">
                <a:ln w="12700">
                  <a:noFill/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ठेगाना: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47" y="2673121"/>
            <a:ext cx="760981" cy="642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-1" r="76873" b="31475"/>
          <a:stretch/>
        </p:blipFill>
        <p:spPr>
          <a:xfrm>
            <a:off x="7543800" y="3170548"/>
            <a:ext cx="1263655" cy="3270699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971800" y="801469"/>
            <a:ext cx="4800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FIRST </a:t>
            </a:r>
            <a:r>
              <a:rPr lang="en-US" sz="3600" dirty="0">
                <a:solidFill>
                  <a:srgbClr val="FF0000"/>
                </a:solidFill>
              </a:rPr>
              <a:t>FLOOR PLAN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>
          <a:xfrm>
            <a:off x="842433" y="1447800"/>
            <a:ext cx="7467600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315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935598" y="617415"/>
            <a:ext cx="50321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SECOND </a:t>
            </a:r>
            <a:r>
              <a:rPr lang="en-US" sz="3600" dirty="0">
                <a:solidFill>
                  <a:srgbClr val="FF0000"/>
                </a:solidFill>
              </a:rPr>
              <a:t>FLOOR PLAN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>
          <a:xfrm>
            <a:off x="842433" y="1447800"/>
            <a:ext cx="7467600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841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5600" y="617415"/>
            <a:ext cx="45849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THIRD </a:t>
            </a:r>
            <a:r>
              <a:rPr lang="en-US" sz="3600" dirty="0">
                <a:solidFill>
                  <a:srgbClr val="FF0000"/>
                </a:solidFill>
              </a:rPr>
              <a:t>FLOOR PLAN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>
          <a:xfrm>
            <a:off x="842433" y="1447800"/>
            <a:ext cx="7467600" cy="480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31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971800" y="698306"/>
            <a:ext cx="4679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FORTH </a:t>
            </a:r>
            <a:r>
              <a:rPr lang="en-US" sz="3600" dirty="0">
                <a:solidFill>
                  <a:srgbClr val="FF0000"/>
                </a:solidFill>
              </a:rPr>
              <a:t>FLOOR PLAN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>
          <a:xfrm>
            <a:off x="842433" y="1447800"/>
            <a:ext cx="7467600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889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620000" cy="49349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848380"/>
            <a:ext cx="56067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SECTIONAL VIEW OF BUILDING</a:t>
            </a:r>
            <a:endParaRPr lang="en-US" sz="28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57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555860"/>
            <a:ext cx="541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Structural Design Features</a:t>
            </a:r>
            <a:endParaRPr lang="en-US" sz="40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352750"/>
              </p:ext>
            </p:extLst>
          </p:nvPr>
        </p:nvGraphicFramePr>
        <p:xfrm>
          <a:off x="990601" y="1436243"/>
          <a:ext cx="7162800" cy="4572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35275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4327525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Type of Structural System: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No. of Blocks: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No. of Columns: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 of Beams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 of Columns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 of Foundation: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Dimension of Foundation: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Thickness of Slab: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Thickness of Shear Wall: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9628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 of Wall System: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515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766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625218"/>
            <a:ext cx="5486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Structural Model in Software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4" y="1676400"/>
            <a:ext cx="7391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7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8400" y="685800"/>
            <a:ext cx="59809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Structural Design Features</a:t>
            </a:r>
            <a:endParaRPr lang="en-US" sz="44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524000" cy="88038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03309"/>
              </p:ext>
            </p:extLst>
          </p:nvPr>
        </p:nvGraphicFramePr>
        <p:xfrm>
          <a:off x="838200" y="1640651"/>
          <a:ext cx="7696200" cy="43891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3325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Software Used For Analysis: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Method of </a:t>
                      </a:r>
                      <a:r>
                        <a:rPr lang="en-US" sz="1800" smtClean="0"/>
                        <a:t>Structural Analysis:</a:t>
                      </a: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509607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Bearing Capacity Considered: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Grade of Concrete: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Seismic Zoning Factor: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Importance Factor: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Loads Considered: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Fundamental Time Period: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Seismic Weight: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No. of Modes Considered: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962878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Story Displacement: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515396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Story Drifts: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351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8606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709748"/>
            <a:ext cx="5715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Foundation Base Reaction from Software…</a:t>
            </a:r>
            <a:endParaRPr lang="en-US" sz="24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524000" cy="88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6188"/>
            <a:ext cx="7391400" cy="44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775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8848" cy="5181600"/>
          </a:xfrm>
        </p:spPr>
        <p:txBody>
          <a:bodyPr/>
          <a:lstStyle/>
          <a:p>
            <a:r>
              <a:rPr lang="en-US" sz="3200" dirty="0" smtClean="0"/>
              <a:t>Foundation Reinforcement 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12706"/>
              </p:ext>
            </p:extLst>
          </p:nvPr>
        </p:nvGraphicFramePr>
        <p:xfrm>
          <a:off x="838199" y="2362200"/>
          <a:ext cx="7467601" cy="3688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85801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1439593">
                  <a:extLst>
                    <a:ext uri="{9D8B030D-6E8A-4147-A177-3AD203B41FA5}">
                      <a16:colId xmlns:a16="http://schemas.microsoft.com/office/drawing/2014/main" val="3273938880"/>
                    </a:ext>
                  </a:extLst>
                </a:gridCol>
                <a:gridCol w="1321191">
                  <a:extLst>
                    <a:ext uri="{9D8B030D-6E8A-4147-A177-3AD203B41FA5}">
                      <a16:colId xmlns:a16="http://schemas.microsoft.com/office/drawing/2014/main" val="1861625707"/>
                    </a:ext>
                  </a:extLst>
                </a:gridCol>
                <a:gridCol w="1321191">
                  <a:extLst>
                    <a:ext uri="{9D8B030D-6E8A-4147-A177-3AD203B41FA5}">
                      <a16:colId xmlns:a16="http://schemas.microsoft.com/office/drawing/2014/main" val="1831551357"/>
                    </a:ext>
                  </a:extLst>
                </a:gridCol>
                <a:gridCol w="1608406">
                  <a:extLst>
                    <a:ext uri="{9D8B030D-6E8A-4147-A177-3AD203B41FA5}">
                      <a16:colId xmlns:a16="http://schemas.microsoft.com/office/drawing/2014/main" val="3627088264"/>
                    </a:ext>
                  </a:extLst>
                </a:gridCol>
                <a:gridCol w="1091419">
                  <a:extLst>
                    <a:ext uri="{9D8B030D-6E8A-4147-A177-3AD203B41FA5}">
                      <a16:colId xmlns:a16="http://schemas.microsoft.com/office/drawing/2014/main" val="197856495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 of Foundation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Size of Foundation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Main Bar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Distribution Bar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Remarks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14600" y="648193"/>
            <a:ext cx="60267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Reinforcement Design Details…</a:t>
            </a:r>
            <a:endParaRPr lang="en-US" sz="32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95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85169"/>
            <a:ext cx="7696200" cy="4326266"/>
          </a:xfrm>
        </p:spPr>
      </p:pic>
      <p:sp>
        <p:nvSpPr>
          <p:cNvPr id="4" name="Rectangle 3"/>
          <p:cNvSpPr/>
          <p:nvPr/>
        </p:nvSpPr>
        <p:spPr>
          <a:xfrm>
            <a:off x="2590800" y="620152"/>
            <a:ext cx="53426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3D View of Building….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762000" y="500390"/>
            <a:ext cx="1718858" cy="9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070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836089"/>
            <a:ext cx="5486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Column Area of Steel from Software</a:t>
            </a:r>
            <a:endParaRPr lang="en-US" sz="28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76400"/>
            <a:ext cx="6934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545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8848" cy="5181600"/>
          </a:xfrm>
        </p:spPr>
        <p:txBody>
          <a:bodyPr/>
          <a:lstStyle/>
          <a:p>
            <a:r>
              <a:rPr lang="en-US" sz="3200" dirty="0" smtClean="0"/>
              <a:t>Column Reinforcement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2071"/>
              </p:ext>
            </p:extLst>
          </p:nvPr>
        </p:nvGraphicFramePr>
        <p:xfrm>
          <a:off x="762000" y="2362200"/>
          <a:ext cx="7848600" cy="3561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21671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1550781">
                  <a:extLst>
                    <a:ext uri="{9D8B030D-6E8A-4147-A177-3AD203B41FA5}">
                      <a16:colId xmlns:a16="http://schemas.microsoft.com/office/drawing/2014/main" val="3273938880"/>
                    </a:ext>
                  </a:extLst>
                </a:gridCol>
                <a:gridCol w="1104148">
                  <a:extLst>
                    <a:ext uri="{9D8B030D-6E8A-4147-A177-3AD203B41FA5}">
                      <a16:colId xmlns:a16="http://schemas.microsoft.com/office/drawing/2014/main" val="183155135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8769081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2708826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78564959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Column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Size of</a:t>
                      </a:r>
                      <a:r>
                        <a:rPr lang="en-US" baseline="0" dirty="0" smtClean="0"/>
                        <a:t> Column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 Bars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Distribution Bars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Remarks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743200" y="918905"/>
            <a:ext cx="56961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Reinforcement Design Details…</a:t>
            </a:r>
            <a:endParaRPr lang="en-US" sz="32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479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836089"/>
            <a:ext cx="5486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Beam Area of Steel from Software</a:t>
            </a:r>
            <a:endParaRPr lang="en-US" sz="28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95008"/>
            <a:ext cx="7239000" cy="44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18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8848" cy="5181600"/>
          </a:xfrm>
        </p:spPr>
        <p:txBody>
          <a:bodyPr/>
          <a:lstStyle/>
          <a:p>
            <a:r>
              <a:rPr lang="en-US" sz="3200" dirty="0" smtClean="0"/>
              <a:t>Beam Reinforcement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19124"/>
              </p:ext>
            </p:extLst>
          </p:nvPr>
        </p:nvGraphicFramePr>
        <p:xfrm>
          <a:off x="762001" y="2336200"/>
          <a:ext cx="7772397" cy="36251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85799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7393888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83155135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76908159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627088264"/>
                    </a:ext>
                  </a:extLst>
                </a:gridCol>
                <a:gridCol w="1066798">
                  <a:extLst>
                    <a:ext uri="{9D8B030D-6E8A-4147-A177-3AD203B41FA5}">
                      <a16:colId xmlns:a16="http://schemas.microsoft.com/office/drawing/2014/main" val="1978564959"/>
                    </a:ext>
                  </a:extLst>
                </a:gridCol>
              </a:tblGrid>
              <a:tr h="6140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Floor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Grid of 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Size of</a:t>
                      </a:r>
                      <a:r>
                        <a:rPr lang="en-US" baseline="0" dirty="0" smtClean="0"/>
                        <a:t> 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 Bars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Distribution Bars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Remarks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597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597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597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597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597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752627" y="647425"/>
            <a:ext cx="56961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Reinforcement Design Details…</a:t>
            </a:r>
            <a:endParaRPr lang="en-US" sz="32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146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371152"/>
              </p:ext>
            </p:extLst>
          </p:nvPr>
        </p:nvGraphicFramePr>
        <p:xfrm>
          <a:off x="838201" y="1676399"/>
          <a:ext cx="7448738" cy="419554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80588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1376811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  <a:gridCol w="1563027">
                  <a:extLst>
                    <a:ext uri="{9D8B030D-6E8A-4147-A177-3AD203B41FA5}">
                      <a16:colId xmlns:a16="http://schemas.microsoft.com/office/drawing/2014/main" val="1831551357"/>
                    </a:ext>
                  </a:extLst>
                </a:gridCol>
                <a:gridCol w="1276105">
                  <a:extLst>
                    <a:ext uri="{9D8B030D-6E8A-4147-A177-3AD203B41FA5}">
                      <a16:colId xmlns:a16="http://schemas.microsoft.com/office/drawing/2014/main" val="2876908159"/>
                    </a:ext>
                  </a:extLst>
                </a:gridCol>
                <a:gridCol w="1446252">
                  <a:extLst>
                    <a:ext uri="{9D8B030D-6E8A-4147-A177-3AD203B41FA5}">
                      <a16:colId xmlns:a16="http://schemas.microsoft.com/office/drawing/2014/main" val="3627088264"/>
                    </a:ext>
                  </a:extLst>
                </a:gridCol>
                <a:gridCol w="1105955">
                  <a:extLst>
                    <a:ext uri="{9D8B030D-6E8A-4147-A177-3AD203B41FA5}">
                      <a16:colId xmlns:a16="http://schemas.microsoft.com/office/drawing/2014/main" val="1978564959"/>
                    </a:ext>
                  </a:extLst>
                </a:gridCol>
              </a:tblGrid>
              <a:tr h="6858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Size of</a:t>
                      </a:r>
                      <a:r>
                        <a:rPr lang="en-US" baseline="0" dirty="0" smtClean="0"/>
                        <a:t> 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 Bars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Distribution Bars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Remarks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1169914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Slab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1169914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Staircase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1169914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Shear</a:t>
                      </a:r>
                      <a:r>
                        <a:rPr lang="en-US" baseline="0" dirty="0" smtClean="0"/>
                        <a:t> Wall</a:t>
                      </a:r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721204" y="648193"/>
            <a:ext cx="56961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Reinforcement Design Details…</a:t>
            </a:r>
            <a:endParaRPr lang="en-US" sz="32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49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CB53B-1235-F1D5-3327-38F06094F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5">
            <a:extLst>
              <a:ext uri="{FF2B5EF4-FFF2-40B4-BE49-F238E27FC236}">
                <a16:creationId xmlns:a16="http://schemas.microsoft.com/office/drawing/2014/main" id="{B4FC3E9A-DA00-4B65-1D17-23359B166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27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3973" y="617415"/>
            <a:ext cx="53100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Electrical Design Features…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48817"/>
              </p:ext>
            </p:extLst>
          </p:nvPr>
        </p:nvGraphicFramePr>
        <p:xfrm>
          <a:off x="990600" y="1447800"/>
          <a:ext cx="7391400" cy="44486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Codes Used for Design: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Wire for Light Circuit: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Wire for Power Circuit: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Wire DB to SUB DB: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Wire from MDB to DB: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Provision of Earthing: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Provision of Firefighting: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MCB for Light and Power Circuit:</a:t>
                      </a:r>
                      <a:endParaRPr 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Total Load in Each Floor: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962878"/>
                  </a:ext>
                </a:extLst>
              </a:tr>
              <a:tr h="4448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Power Back up System: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515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0232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625218"/>
            <a:ext cx="5486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Floor Wise Panel Board…</a:t>
            </a:r>
            <a:endParaRPr lang="en-US" sz="3600" b="1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05601"/>
            <a:ext cx="7772400" cy="46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72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625218"/>
            <a:ext cx="5486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Floor Wise DB Layout Plan…</a:t>
            </a:r>
            <a:endParaRPr lang="en-US" sz="3200" b="1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5600"/>
            <a:ext cx="7391401" cy="46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430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BF00-3D0B-6E54-C567-40AF85345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379BB83-98CB-BD43-62A7-2268AC42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266" y="545722"/>
            <a:ext cx="6798734" cy="835051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Sanitary And Plumbing </a:t>
            </a: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Design…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FB886CED-E467-EB38-3DB2-4397AD6EB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27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288445"/>
              </p:ext>
            </p:extLst>
          </p:nvPr>
        </p:nvGraphicFramePr>
        <p:xfrm>
          <a:off x="914400" y="1426105"/>
          <a:ext cx="7239000" cy="488543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341077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3897923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Design Code Used: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Water Storage </a:t>
                      </a:r>
                      <a:r>
                        <a:rPr lang="en-US" sz="1800" dirty="0" smtClean="0"/>
                        <a:t>System Used:</a:t>
                      </a: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Water Supply System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Total Design Liters</a:t>
                      </a:r>
                      <a:r>
                        <a:rPr lang="en-US" sz="1800" baseline="0" dirty="0" smtClean="0"/>
                        <a:t> of Water : </a:t>
                      </a: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276440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Type of Water Supply Pipe used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Water Supply Pipe 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Type of Sanitary Pipe: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Size of Sanitary Pipe: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Sewage Treatment Plan: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Total Number of Toilets</a:t>
                      </a: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137363"/>
                  </a:ext>
                </a:extLst>
              </a:tr>
              <a:tr h="444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Number</a:t>
                      </a:r>
                      <a:r>
                        <a:rPr lang="en-US" sz="1800" baseline="0" dirty="0" smtClean="0"/>
                        <a:t> of Users for Septic Tank:</a:t>
                      </a: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817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8866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625218"/>
            <a:ext cx="5486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Water Supply Section View</a:t>
            </a:r>
            <a:endParaRPr lang="en-US" sz="3600" b="1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13542" r="4251" b="28125"/>
          <a:stretch/>
        </p:blipFill>
        <p:spPr>
          <a:xfrm rot="16200000">
            <a:off x="2095500" y="190500"/>
            <a:ext cx="4800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319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650480" cy="4656137"/>
          </a:xfrm>
        </p:spPr>
      </p:pic>
      <p:sp>
        <p:nvSpPr>
          <p:cNvPr id="5" name="Rectangle 4"/>
          <p:cNvSpPr/>
          <p:nvPr/>
        </p:nvSpPr>
        <p:spPr>
          <a:xfrm>
            <a:off x="2667000" y="743262"/>
            <a:ext cx="533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MASTER PLAN OF THE PROJECT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762000" y="500390"/>
            <a:ext cx="1447800" cy="7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28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625218"/>
            <a:ext cx="5486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Sanitary System Section View</a:t>
            </a:r>
            <a:endParaRPr lang="en-US" sz="3600" b="1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14286" r="3758" b="27551"/>
          <a:stretch/>
        </p:blipFill>
        <p:spPr>
          <a:xfrm rot="16200000">
            <a:off x="2019300" y="266700"/>
            <a:ext cx="48006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96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BF00-3D0B-6E54-C567-40AF85345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379BB83-98CB-BD43-62A7-2268AC42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266" y="752596"/>
            <a:ext cx="6798734" cy="771404"/>
          </a:xfrm>
        </p:spPr>
        <p:txBody>
          <a:bodyPr/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HVAC Design Features…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FB886CED-E467-EB38-3DB2-4397AD6EB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27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643617"/>
            <a:ext cx="1828800" cy="88038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755896"/>
              </p:ext>
            </p:extLst>
          </p:nvPr>
        </p:nvGraphicFramePr>
        <p:xfrm>
          <a:off x="914400" y="1813600"/>
          <a:ext cx="7239000" cy="4282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21816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5117184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Design Code Used: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5353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1965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266" y="288647"/>
            <a:ext cx="6798734" cy="130386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REFERENCE </a:t>
            </a:r>
            <a:r>
              <a:rPr lang="en-US" sz="3200" dirty="0" smtClean="0">
                <a:solidFill>
                  <a:srgbClr val="FF0000"/>
                </a:solidFill>
              </a:rPr>
              <a:t>CODES USED….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4257"/>
            <a:ext cx="6798736" cy="3834465"/>
          </a:xfrm>
        </p:spPr>
        <p:txBody>
          <a:bodyPr>
            <a:noAutofit/>
          </a:bodyPr>
          <a:lstStyle/>
          <a:p>
            <a:r>
              <a:rPr lang="en-US" sz="1200" dirty="0"/>
              <a:t>IS 875:1998 (Part I) Code of Practice for Design Loads (Part I: Dead Loads) </a:t>
            </a:r>
          </a:p>
          <a:p>
            <a:r>
              <a:rPr lang="en-US" sz="1200" dirty="0"/>
              <a:t> IS 875:1998 (Part II) Code of Practice for Design Loads (Part II: Imposed Loads) </a:t>
            </a:r>
          </a:p>
          <a:p>
            <a:r>
              <a:rPr lang="en-US" sz="1200" dirty="0"/>
              <a:t> IS 456:2000 Plain and reinforced concrete Design Code of Practice </a:t>
            </a:r>
          </a:p>
          <a:p>
            <a:r>
              <a:rPr lang="en-US" sz="1200" dirty="0"/>
              <a:t> IS 800:2007 Code of Practice for General Construction in Steel </a:t>
            </a:r>
          </a:p>
          <a:p>
            <a:r>
              <a:rPr lang="en-US" sz="1200" dirty="0"/>
              <a:t> IS 13920:2016 Ductile Detailing of Criteria Reinforced Concrete Structures subjected to Seismic Force </a:t>
            </a:r>
          </a:p>
          <a:p>
            <a:r>
              <a:rPr lang="en-US" sz="1200" dirty="0"/>
              <a:t> IS 1893:2016 Criteria for Earthquake Resistant Construction of Buildings </a:t>
            </a:r>
          </a:p>
          <a:p>
            <a:r>
              <a:rPr lang="en-US" sz="1200" dirty="0"/>
              <a:t> IS 4326:1993 Earthquake Resistant Construction of Buildings </a:t>
            </a:r>
          </a:p>
          <a:p>
            <a:r>
              <a:rPr lang="en-US" sz="1200" dirty="0"/>
              <a:t>SP 16: Design Aids for Reinforced Concrete </a:t>
            </a:r>
          </a:p>
          <a:p>
            <a:r>
              <a:rPr lang="en-US" sz="1200" dirty="0"/>
              <a:t>NBC 105:2077: Seismic Design of Buildings in Nepal</a:t>
            </a:r>
          </a:p>
          <a:p>
            <a:r>
              <a:rPr lang="en-US" sz="1200" dirty="0"/>
              <a:t>NBC 106:2024 </a:t>
            </a:r>
            <a:r>
              <a:rPr lang="en-US" sz="1200" dirty="0" smtClean="0"/>
              <a:t>Architectural </a:t>
            </a:r>
            <a:r>
              <a:rPr lang="en-US" sz="1200" dirty="0"/>
              <a:t>design Requirements</a:t>
            </a:r>
          </a:p>
          <a:p>
            <a:r>
              <a:rPr lang="en-US" sz="1200" dirty="0"/>
              <a:t>NBC 107 Electrical Design </a:t>
            </a:r>
            <a:r>
              <a:rPr lang="en-US" sz="1200" dirty="0" smtClean="0"/>
              <a:t>Requirements </a:t>
            </a:r>
            <a:r>
              <a:rPr lang="en-US" sz="1200" dirty="0"/>
              <a:t>for Public Buildings</a:t>
            </a:r>
          </a:p>
          <a:p>
            <a:r>
              <a:rPr lang="en-US" sz="1200" dirty="0"/>
              <a:t>NBC 108 Sanitary and Plumbing </a:t>
            </a:r>
            <a:r>
              <a:rPr lang="en-US" sz="1200" dirty="0" smtClean="0"/>
              <a:t>Design Requirements</a:t>
            </a:r>
            <a:endParaRPr lang="en-US" sz="1200" dirty="0"/>
          </a:p>
          <a:p>
            <a:r>
              <a:rPr lang="en-US" sz="1200" dirty="0"/>
              <a:t>NEA Guidelines, NBC Of India 2016, IMC &amp; NBCI </a:t>
            </a:r>
          </a:p>
          <a:p>
            <a:r>
              <a:rPr lang="en-US" sz="1200" dirty="0"/>
              <a:t>International </a:t>
            </a:r>
            <a:r>
              <a:rPr lang="en-US" sz="1200" dirty="0" smtClean="0"/>
              <a:t>Mechanical </a:t>
            </a:r>
            <a:r>
              <a:rPr lang="en-US" sz="1200" dirty="0"/>
              <a:t>Code (IMC</a:t>
            </a:r>
          </a:p>
          <a:p>
            <a:r>
              <a:rPr lang="en-US" sz="1200" dirty="0"/>
              <a:t>IS4347(1967) Code of Practice for Hospital Lighting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17010" r="11245" b="29342"/>
          <a:stretch/>
        </p:blipFill>
        <p:spPr>
          <a:xfrm>
            <a:off x="7018784" y="3276600"/>
            <a:ext cx="1719892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51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59934"/>
            <a:ext cx="6798734" cy="76129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Q/A Session…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105400"/>
            <a:ext cx="7467600" cy="56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3125"/>
              </p:ext>
            </p:extLst>
          </p:nvPr>
        </p:nvGraphicFramePr>
        <p:xfrm>
          <a:off x="914400" y="1600200"/>
          <a:ext cx="7467599" cy="41148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54303">
                  <a:extLst>
                    <a:ext uri="{9D8B030D-6E8A-4147-A177-3AD203B41FA5}">
                      <a16:colId xmlns:a16="http://schemas.microsoft.com/office/drawing/2014/main" val="4031955039"/>
                    </a:ext>
                  </a:extLst>
                </a:gridCol>
                <a:gridCol w="2141297">
                  <a:extLst>
                    <a:ext uri="{9D8B030D-6E8A-4147-A177-3AD203B41FA5}">
                      <a16:colId xmlns:a16="http://schemas.microsoft.com/office/drawing/2014/main" val="2579103373"/>
                    </a:ext>
                  </a:extLst>
                </a:gridCol>
                <a:gridCol w="1512674">
                  <a:extLst>
                    <a:ext uri="{9D8B030D-6E8A-4147-A177-3AD203B41FA5}">
                      <a16:colId xmlns:a16="http://schemas.microsoft.com/office/drawing/2014/main" val="1591038761"/>
                    </a:ext>
                  </a:extLst>
                </a:gridCol>
                <a:gridCol w="3059325">
                  <a:extLst>
                    <a:ext uri="{9D8B030D-6E8A-4147-A177-3AD203B41FA5}">
                      <a16:colId xmlns:a16="http://schemas.microsoft.com/office/drawing/2014/main" val="1498785695"/>
                    </a:ext>
                  </a:extLst>
                </a:gridCol>
              </a:tblGrid>
              <a:tr h="7266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S.N.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 of Designer/Engineer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NEC No.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Designation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244835"/>
                  </a:ext>
                </a:extLst>
              </a:tr>
              <a:tr h="6776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Architect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641967"/>
                  </a:ext>
                </a:extLst>
              </a:tr>
              <a:tr h="6776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 Engineer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43689"/>
                  </a:ext>
                </a:extLst>
              </a:tr>
              <a:tr h="6776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Electrical Designer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145994"/>
                  </a:ext>
                </a:extLst>
              </a:tr>
              <a:tr h="6776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Sanitary and Plumbing Designer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55771"/>
                  </a:ext>
                </a:extLst>
              </a:tr>
              <a:tr h="6776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HVAC Designer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13041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8BF00-3D0B-6E54-C567-40AF85345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379BB83-98CB-BD43-62A7-2268AC429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80" y="1581092"/>
            <a:ext cx="6798734" cy="771404"/>
          </a:xfrm>
        </p:spPr>
        <p:txBody>
          <a:bodyPr/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you…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FB886CED-E467-EB38-3DB2-4397AD6EB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27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17010" r="11245" b="29342"/>
          <a:stretch/>
        </p:blipFill>
        <p:spPr>
          <a:xfrm>
            <a:off x="7018784" y="3276600"/>
            <a:ext cx="1719892" cy="3124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79BB83-98CB-BD43-62A7-2268AC429535}"/>
              </a:ext>
            </a:extLst>
          </p:cNvPr>
          <p:cNvSpPr txBox="1">
            <a:spLocks/>
          </p:cNvSpPr>
          <p:nvPr/>
        </p:nvSpPr>
        <p:spPr>
          <a:xfrm>
            <a:off x="1828800" y="2939868"/>
            <a:ext cx="4949018" cy="77140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[Name </a:t>
            </a:r>
            <a:r>
              <a:rPr lang="en-US" alt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Project]</a:t>
            </a:r>
            <a:endParaRPr lang="en-US" alt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643617"/>
            <a:ext cx="1828800" cy="880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-1" r="65488" b="31475"/>
          <a:stretch/>
        </p:blipFill>
        <p:spPr>
          <a:xfrm>
            <a:off x="381000" y="3581400"/>
            <a:ext cx="1877960" cy="28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725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General Introduction of the Project</a:t>
            </a:r>
          </a:p>
          <a:p>
            <a:r>
              <a:rPr lang="en-US" dirty="0" smtClean="0"/>
              <a:t>3D Rendered Animation of the Project</a:t>
            </a:r>
            <a:endParaRPr dirty="0"/>
          </a:p>
          <a:p>
            <a:r>
              <a:rPr lang="en-US" dirty="0" smtClean="0"/>
              <a:t>Architectural Design Features</a:t>
            </a:r>
            <a:endParaRPr dirty="0"/>
          </a:p>
          <a:p>
            <a:r>
              <a:rPr lang="en-US" dirty="0" smtClean="0"/>
              <a:t>Structural Design Features</a:t>
            </a:r>
          </a:p>
          <a:p>
            <a:r>
              <a:rPr lang="en-US" dirty="0" smtClean="0"/>
              <a:t>Electrical Design Features</a:t>
            </a:r>
          </a:p>
          <a:p>
            <a:r>
              <a:rPr lang="en-US" dirty="0" smtClean="0"/>
              <a:t>Sanitary and Plumbing Design Features</a:t>
            </a:r>
          </a:p>
          <a:p>
            <a:r>
              <a:rPr lang="en-US" dirty="0" smtClean="0"/>
              <a:t>HVAC Design Features</a:t>
            </a:r>
          </a:p>
          <a:p>
            <a:r>
              <a:rPr lang="en-US" dirty="0" smtClean="0"/>
              <a:t>Conclusion and Q/A Session</a:t>
            </a:r>
            <a:endParaRPr lang="en-US" dirty="0"/>
          </a:p>
          <a:p>
            <a:pPr marL="0" indent="0">
              <a:buNone/>
            </a:pPr>
            <a:endParaRPr dirty="0"/>
          </a:p>
          <a:p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1033596" y="1676400"/>
            <a:ext cx="70852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OVERVIEW OF THE PRESENTATION….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3" t="17010" r="11245" b="29342"/>
          <a:stretch/>
        </p:blipFill>
        <p:spPr>
          <a:xfrm>
            <a:off x="7018784" y="3276600"/>
            <a:ext cx="1719892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99031" y="500390"/>
            <a:ext cx="1606527" cy="88549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43201" y="673386"/>
            <a:ext cx="5715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GENERTAL INTRODUCTION OF THE PROJECT….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676400" cy="88038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946881"/>
              </p:ext>
            </p:extLst>
          </p:nvPr>
        </p:nvGraphicFramePr>
        <p:xfrm>
          <a:off x="914400" y="1600200"/>
          <a:ext cx="7543800" cy="4572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Name of the project: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Location :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Purpose of the Building: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Story: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 of the Plot: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Ownership of Land: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Plinth Area of Building: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Built up Area of Building:</a:t>
                      </a:r>
                      <a:endParaRPr lang="en-US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Floor to Floor Height of the Building: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134961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Total Height of the Building: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93429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Structure System of the Building:</a:t>
                      </a:r>
                      <a:endParaRPr lang="en-US" sz="24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393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1923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1408092"/>
            <a:ext cx="6781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GENERTAL INTRODUCTION OF THE PROJECT….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2133600" cy="88038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80659"/>
              </p:ext>
            </p:extLst>
          </p:nvPr>
        </p:nvGraphicFramePr>
        <p:xfrm>
          <a:off x="990600" y="2590800"/>
          <a:ext cx="7315200" cy="35814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FAR: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Ground Coverage:</a:t>
                      </a:r>
                      <a:endParaRPr lang="en-US" sz="18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ROW: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 Plinth Height: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Flooring of Building: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Provision of further extension: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Details of Parking Provision: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IEE (if applicable):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9967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0208" y="497248"/>
            <a:ext cx="5225592" cy="99906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3D Rendered Video Animation</a:t>
            </a:r>
            <a:endParaRPr lang="en-US" sz="32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2133600" cy="880383"/>
          </a:xfrm>
          <a:prstGeom prst="rect">
            <a:avLst/>
          </a:prstGeom>
        </p:spPr>
      </p:pic>
      <p:pic>
        <p:nvPicPr>
          <p:cNvPr id="6" name="Lumion 9 - Residential Building Animation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496315"/>
            <a:ext cx="8128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89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0" y="695357"/>
            <a:ext cx="53711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Architectural Design Features</a:t>
            </a:r>
            <a:endParaRPr lang="en-US" sz="3200" b="1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2133600" cy="88038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23794"/>
              </p:ext>
            </p:extLst>
          </p:nvPr>
        </p:nvGraphicFramePr>
        <p:xfrm>
          <a:off x="914400" y="1575740"/>
          <a:ext cx="7162800" cy="4572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687978078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342434207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Length and Width of Building: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679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Type of Staircase: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7460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No. of Staircase: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499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Width of Staircase: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62626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Dimension of Riser and Tread: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88984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No. of Lifts: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65762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 of Lifts: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94514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Provisions for Physically Disabled: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03477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 of Doors: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96287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Size of Windows: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5153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No. of Toilets: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19471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Provision of Emergency</a:t>
                      </a:r>
                      <a:r>
                        <a:rPr lang="en-US" sz="1800" baseline="0" dirty="0" smtClean="0"/>
                        <a:t> Exit:</a:t>
                      </a:r>
                      <a:endParaRPr lang="en-US" sz="18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239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7109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dirty="0"/>
          </a:p>
          <a:p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/>
          <a:stretch/>
        </p:blipFill>
        <p:spPr>
          <a:xfrm>
            <a:off x="842433" y="1447800"/>
            <a:ext cx="7467600" cy="480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0" y="717160"/>
            <a:ext cx="5443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GROUND FLOOR PLAN</a:t>
            </a:r>
            <a:endParaRPr lang="en-US" sz="3600" b="1" cap="none" spc="0" dirty="0"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3334" r="18889" b="23333"/>
          <a:stretch/>
        </p:blipFill>
        <p:spPr>
          <a:xfrm>
            <a:off x="914400" y="500390"/>
            <a:ext cx="1828800" cy="88038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17222</TotalTime>
  <Words>824</Words>
  <Application>Microsoft Office PowerPoint</Application>
  <PresentationFormat>On-screen Show (4:3)</PresentationFormat>
  <Paragraphs>196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Garamond</vt:lpstr>
      <vt:lpstr>Kalimati</vt:lpstr>
      <vt:lpstr>Mangal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Rendered Video Animation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Sanitary And Plumbing Design…</vt:lpstr>
      <vt:lpstr>PowerPoint Presentation</vt:lpstr>
      <vt:lpstr>PowerPoint Presentation</vt:lpstr>
      <vt:lpstr>HVAC Design Features…</vt:lpstr>
      <vt:lpstr>REFERENCE CODES USED….</vt:lpstr>
      <vt:lpstr>Q/A Session…</vt:lpstr>
      <vt:lpstr>Thank you…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lenovo</cp:lastModifiedBy>
  <cp:revision>1552</cp:revision>
  <cp:lastPrinted>2023-03-26T05:07:56Z</cp:lastPrinted>
  <dcterms:created xsi:type="dcterms:W3CDTF">1601-01-01T00:00:00Z</dcterms:created>
  <dcterms:modified xsi:type="dcterms:W3CDTF">2025-05-11T01:26:09Z</dcterms:modified>
</cp:coreProperties>
</file>