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51" r:id="rId2"/>
    <p:sldId id="405" r:id="rId3"/>
    <p:sldId id="406" r:id="rId4"/>
    <p:sldId id="407" r:id="rId5"/>
    <p:sldId id="408" r:id="rId6"/>
    <p:sldId id="409" r:id="rId7"/>
    <p:sldId id="417" r:id="rId8"/>
    <p:sldId id="410" r:id="rId9"/>
    <p:sldId id="414" r:id="rId10"/>
    <p:sldId id="416" r:id="rId11"/>
    <p:sldId id="40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la Shrestha" initials="NS" lastIdx="13" clrIdx="3">
    <p:extLst>
      <p:ext uri="{19B8F6BF-5375-455C-9EA6-DF929625EA0E}">
        <p15:presenceInfo xmlns:p15="http://schemas.microsoft.com/office/powerpoint/2012/main" userId="Nikila Shrestha" providerId="None"/>
      </p:ext>
    </p:extLst>
  </p:cmAuthor>
  <p:cmAuthor id="2" name="Ian Smith" initials="IS" lastIdx="27" clrIdx="1">
    <p:extLst>
      <p:ext uri="{19B8F6BF-5375-455C-9EA6-DF929625EA0E}">
        <p15:presenceInfo xmlns:p15="http://schemas.microsoft.com/office/powerpoint/2012/main" userId="20a947dd1c9d2fbf" providerId="Windows Live"/>
      </p:ext>
    </p:extLst>
  </p:cmAuthor>
  <p:cmAuthor id="3" name="Laxmi Maharjan" initials="LM" lastIdx="9" clrIdx="2">
    <p:extLst>
      <p:ext uri="{19B8F6BF-5375-455C-9EA6-DF929625EA0E}">
        <p15:presenceInfo xmlns:p15="http://schemas.microsoft.com/office/powerpoint/2012/main" userId="Laxmi Mahar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BB5"/>
    <a:srgbClr val="24F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86188" autoAdjust="0"/>
  </p:normalViewPr>
  <p:slideViewPr>
    <p:cSldViewPr snapToGrid="0">
      <p:cViewPr varScale="1">
        <p:scale>
          <a:sx n="86" d="100"/>
          <a:sy n="86" d="100"/>
        </p:scale>
        <p:origin x="3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FDE8-480C-43D1-96AA-B0200533F31F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8C7A1-FDDB-48F8-8A98-99080CA22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4B919B-B8D6-4EFC-94AB-2A1A4A5D5DA4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B899AD-78B0-4852-B41F-0DFE3F81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C0442-B524-4744-A7AE-903C94067B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D38D-4190-452B-8BB1-BCD0224A3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8140D-5735-4C34-AC54-8907918C9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6AD1-3C20-4699-AFBD-09F90E54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C559E24E-2949-4E5A-9D3F-743A5AD16107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E2EC7-567C-4C4B-BE23-AEFD6064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1F3B7-16D4-4B62-8F29-733499B3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927-0D2C-4BF2-A116-ECAC9ED4F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59429"/>
            <a:ext cx="10515600" cy="4217534"/>
          </a:xfrm>
        </p:spPr>
        <p:txBody>
          <a:bodyPr vert="eaVert"/>
          <a:lstStyle>
            <a:lvl1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165417F-ED07-4D19-88A7-986BC99D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096D0DD-0338-473C-9F84-B730B592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1FB7280-1E1A-4FB3-81B3-FF2E88EC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28D2B-CE6C-408F-BC9C-32EB3A48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4734"/>
            <a:ext cx="10515600" cy="823912"/>
          </a:xfrm>
        </p:spPr>
        <p:txBody>
          <a:bodyPr/>
          <a:lstStyle>
            <a:lvl1pPr>
              <a:defRPr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76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B6412-48C9-49F9-9759-CB648C05A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31641"/>
            <a:ext cx="2628900" cy="4945322"/>
          </a:xfrm>
        </p:spPr>
        <p:txBody>
          <a:bodyPr vert="eaVert"/>
          <a:lstStyle>
            <a:lvl1pPr>
              <a:defRPr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36293-E14B-4FAC-BACC-75957DE7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31641"/>
            <a:ext cx="7734300" cy="4945322"/>
          </a:xfrm>
        </p:spPr>
        <p:txBody>
          <a:bodyPr vert="eaVert"/>
          <a:lstStyle>
            <a:lvl1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ED6E1EF-4330-466C-B471-F20F503D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5027089-11EB-443B-BEBB-B61F194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D796152-AB68-4B35-88D1-7B647B7D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928B-5A9E-42B8-AD3F-C0BC44C2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1566"/>
            <a:ext cx="10515601" cy="4161994"/>
          </a:xfrm>
        </p:spPr>
        <p:txBody>
          <a:bodyPr>
            <a:normAutofit/>
          </a:bodyPr>
          <a:lstStyle>
            <a:lvl1pPr marL="344488" indent="-34448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3200" b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688975" indent="-34448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280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 marL="1033463" indent="-344488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240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 marL="1311275" indent="-27781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200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 marL="1603375" indent="-2921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180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4D443-486D-49BF-BFE5-E664C511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C559E24E-2949-4E5A-9D3F-743A5AD16107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4603F5-96EB-410E-BD9D-7445DD9A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3D6AD-022E-492F-BFF0-B01FA70C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EA28B9-C3B4-4037-960A-AC2C9D70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4734"/>
            <a:ext cx="10515600" cy="823912"/>
          </a:xfrm>
        </p:spPr>
        <p:txBody>
          <a:bodyPr/>
          <a:lstStyle>
            <a:lvl1pPr>
              <a:defRPr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54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01D5-665B-4BDC-B0BB-90504F9E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D63F5-B08B-45E2-86BA-75E22561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8CDF9-244D-4676-AC1D-5C836FE4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006D680A-2C06-4FB3-8414-FA126FB138D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9B2E-75C1-41CA-9869-49A37435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5402-FAE0-4B3D-8C8D-154E558C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9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4474-919F-45EF-80AB-7BB8248AA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767"/>
            <a:ext cx="5181600" cy="4236196"/>
          </a:xfrm>
        </p:spPr>
        <p:txBody>
          <a:bodyPr/>
          <a:lstStyle>
            <a:lvl1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9306D-F9AC-4447-A23A-9E74FD8F3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767"/>
            <a:ext cx="5181600" cy="4236196"/>
          </a:xfrm>
        </p:spPr>
        <p:txBody>
          <a:bodyPr/>
          <a:lstStyle>
            <a:lvl1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7D718-D6EE-449A-A661-73495E85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434F0-0169-48F5-8BD6-22CEFC4F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537C5-3476-473D-8637-DB52F895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7E7D27-4973-4CEE-9E24-D71AABF2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4734"/>
            <a:ext cx="10515600" cy="823912"/>
          </a:xfrm>
        </p:spPr>
        <p:txBody>
          <a:bodyPr/>
          <a:lstStyle>
            <a:lvl1pPr>
              <a:defRPr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8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25FB-FC46-40CF-AAB1-2C80B212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4734"/>
            <a:ext cx="10515600" cy="823912"/>
          </a:xfrm>
        </p:spPr>
        <p:txBody>
          <a:bodyPr/>
          <a:lstStyle>
            <a:lvl1pPr>
              <a:defRPr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CF9D-E3D1-4D85-A577-09F4CEE0D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05230"/>
            <a:ext cx="5157787" cy="749011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E461E-CA85-48F8-93F3-FC8D7D946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1219"/>
            <a:ext cx="5157787" cy="3349625"/>
          </a:xfrm>
        </p:spPr>
        <p:txBody>
          <a:bodyPr/>
          <a:lstStyle>
            <a:lvl1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AAEE6-483C-4153-83F7-6F2155308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05230"/>
            <a:ext cx="5183188" cy="749011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9A4EA-332D-4A06-97D2-4204C2D9D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91219"/>
            <a:ext cx="5183188" cy="3349625"/>
          </a:xfrm>
        </p:spPr>
        <p:txBody>
          <a:bodyPr/>
          <a:lstStyle>
            <a:lvl1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>
                <a:latin typeface="Kokila" panose="020B0604020202020204" pitchFamily="34" charset="0"/>
                <a:cs typeface="Kokil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4F0029F-0C80-4884-8D33-65530AC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0364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BE9DAB5-5322-47AC-8E9D-A92D9EE9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036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381B2CA-6008-4E2A-AB09-29C1C8B2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0364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3140453-F72E-404C-89CE-7CDF6859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0364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1FD0DC2-C137-4AB7-A26C-265B71B2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036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8B8C6AD-5FD1-46A4-B46E-864C5037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0364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E1CFB9-1E5C-47C9-98EB-D953BD064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4734"/>
            <a:ext cx="10515600" cy="823912"/>
          </a:xfrm>
        </p:spPr>
        <p:txBody>
          <a:bodyPr/>
          <a:lstStyle>
            <a:lvl1pPr>
              <a:defRPr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45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BFFE8A1-C4B3-4EF3-939F-CAACF06F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22C9B66-CBF1-48DF-B214-BEAD061A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03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3C3C18D-4C0D-4E56-AF84-2DEB58C2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1033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0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2E0C-3BEC-4E31-B692-7E7A6BBD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07905"/>
          </a:xfrm>
        </p:spPr>
        <p:txBody>
          <a:bodyPr anchor="b">
            <a:normAutofit/>
          </a:bodyPr>
          <a:lstStyle>
            <a:lvl1pPr>
              <a:defRPr sz="3600"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C85C-B1DC-482B-93BD-DF0E11AB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3020"/>
            <a:ext cx="6172200" cy="4788030"/>
          </a:xfrm>
        </p:spPr>
        <p:txBody>
          <a:bodyPr/>
          <a:lstStyle>
            <a:lvl1pPr>
              <a:defRPr sz="3200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>
              <a:defRPr sz="2800">
                <a:latin typeface="Kokila" panose="020B0604020202020204" pitchFamily="34" charset="0"/>
                <a:cs typeface="Kokila" panose="020B0604020202020204" pitchFamily="34" charset="0"/>
              </a:defRPr>
            </a:lvl2pPr>
            <a:lvl3pPr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3pPr>
            <a:lvl4pPr>
              <a:defRPr sz="2000">
                <a:latin typeface="Kokila" panose="020B0604020202020204" pitchFamily="34" charset="0"/>
                <a:cs typeface="Kokila" panose="020B0604020202020204" pitchFamily="34" charset="0"/>
              </a:defRPr>
            </a:lvl4pPr>
            <a:lvl5pPr>
              <a:defRPr sz="2000">
                <a:latin typeface="Kokila" panose="020B0604020202020204" pitchFamily="34" charset="0"/>
                <a:cs typeface="Kokil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904D5-0EF7-425F-A1A0-F79019658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330"/>
            <a:ext cx="3932237" cy="357365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5A022F0-B72D-49B6-A994-6BAF1623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0364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48AA290-A500-41F4-A83B-C2271386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036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643CC1C-F43E-45DF-849A-A678461A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0364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9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F375-1CA1-4020-83A4-3AF3E3F9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7710"/>
            <a:ext cx="3932237" cy="1600200"/>
          </a:xfrm>
        </p:spPr>
        <p:txBody>
          <a:bodyPr anchor="b"/>
          <a:lstStyle>
            <a:lvl1pPr>
              <a:defRPr sz="3200" b="1">
                <a:latin typeface="Aparajita" panose="020B0604020202020204" pitchFamily="34" charset="0"/>
                <a:cs typeface="Aparajit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264C1-6D8F-49DD-A167-D0449FEA0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33B5A-E937-41FD-9D5C-ADC5883FA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7910"/>
            <a:ext cx="3932237" cy="326107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Kokila" panose="020B0604020202020204" pitchFamily="34" charset="0"/>
                <a:cs typeface="Kokila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AF8B237-4AAD-4AD2-9BE3-BAB3B74D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0364"/>
            <a:ext cx="2743200" cy="365125"/>
          </a:xfrm>
        </p:spPr>
        <p:txBody>
          <a:bodyPr/>
          <a:lstStyle/>
          <a:p>
            <a:fld id="{596C1EBA-153B-4D5E-88EB-0F19861F9670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36C036F-8BAF-4C45-9270-77D0D48B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036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B6AF2E5-F81F-4018-91E3-3EF1AF22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0364"/>
            <a:ext cx="2743200" cy="365125"/>
          </a:xfrm>
        </p:spPr>
        <p:txBody>
          <a:bodyPr/>
          <a:lstStyle/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4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A8854-1638-4326-814E-CCB722FE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88B7A-9E85-42EC-9B9D-4AEC092E7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5BB11-28F5-44C7-A525-2CF6846AB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3177-76B3-406B-8B88-AF6BE41FF56D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3C8BE-2E4C-4080-8B41-68E877F39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4600-B9CA-40F7-A236-EEC445AAE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A8AD-406F-4384-A524-AB1E886CA0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F2C65-3DC6-4CE7-BD1A-80FFDFCE3A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543208" y="199177"/>
            <a:ext cx="724278" cy="7242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512px-New_Emblem_of_Nepal.svg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86464" y="283393"/>
            <a:ext cx="653861" cy="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5E59B-CEE7-4839-9949-6863C5643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t="8225" r="18787" b="865"/>
          <a:stretch/>
        </p:blipFill>
        <p:spPr bwMode="auto">
          <a:xfrm>
            <a:off x="123044" y="1019730"/>
            <a:ext cx="12068956" cy="581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BC68-FA4A-4C37-BC4A-180FA35B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1730" y="2827468"/>
            <a:ext cx="4701082" cy="871461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नमूना मतदान अभ्यास</a:t>
            </a:r>
            <a:endParaRPr lang="en-US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eti" pitchFamily="2" charset="0"/>
              <a:cs typeface="Kalimati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7CCBE-11B0-4F85-8A6F-20CA9E8BB150}"/>
              </a:ext>
            </a:extLst>
          </p:cNvPr>
          <p:cNvSpPr txBox="1"/>
          <p:nvPr/>
        </p:nvSpPr>
        <p:spPr>
          <a:xfrm>
            <a:off x="480510" y="1988147"/>
            <a:ext cx="3547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प्रतिनिधि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 </a:t>
            </a:r>
            <a:r>
              <a:rPr lang="ne-NP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सभा सदस्य निर्वाचन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,</a:t>
            </a:r>
            <a:r>
              <a:rPr lang="ne-NP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 २०८२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  <a:cs typeface="Kalimati" pitchFamily="2"/>
              </a:rPr>
              <a:t>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84CA0-53EC-4C72-AFB6-531E93203F81}"/>
              </a:ext>
            </a:extLst>
          </p:cNvPr>
          <p:cNvSpPr txBox="1"/>
          <p:nvPr/>
        </p:nvSpPr>
        <p:spPr>
          <a:xfrm>
            <a:off x="480510" y="858567"/>
            <a:ext cx="9096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dirty="0">
                <a:solidFill>
                  <a:srgbClr val="FF0000"/>
                </a:solidFill>
                <a:cs typeface="Kalimati" panose="00000400000000000000" pitchFamily="2"/>
              </a:rPr>
              <a:t>मतदान अधिकृत र सहायक मतदान अधिकृतका लागि एक दिवसीय अन्तरक्रिया कार्यक्रम</a:t>
            </a:r>
            <a:endParaRPr lang="en-US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0724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e-NP" dirty="0">
                <a:cs typeface="Kalimati" pitchFamily="2"/>
              </a:rPr>
              <a:t>तालिममा सहभागी सबैलाई अनिवार्य रुपमा मतदान केन्द्र निर्माण र नमूना मतदान अभ्यासमा सहभागी गराई मतगणना समेत गराई यस शत्रको समापन गर्ने गराउने ब्यवस्था मिलाउने । </a:t>
            </a:r>
            <a:endParaRPr lang="en-US" dirty="0"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A8E8-CE4B-490C-9253-9A8318786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81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800" b="0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धन्यवाद</a:t>
            </a:r>
            <a:r>
              <a:rPr lang="en-US" sz="4800" b="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!</a:t>
            </a:r>
            <a:br>
              <a:rPr lang="en-US" sz="4800" b="0" kern="1200" dirty="0">
                <a:solidFill>
                  <a:srgbClr val="E51D45"/>
                </a:solidFill>
                <a:latin typeface="Tw Cen MT" panose="020B0602020104020603" pitchFamily="34" charset="0"/>
                <a:cs typeface="+mj-cs"/>
              </a:rPr>
            </a:br>
            <a:r>
              <a:rPr lang="en-US" sz="4800" b="0" kern="12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Thank you!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Nepal Flag GIF | All Waving Flags">
            <a:extLst>
              <a:ext uri="{FF2B5EF4-FFF2-40B4-BE49-F238E27FC236}">
                <a16:creationId xmlns:a16="http://schemas.microsoft.com/office/drawing/2014/main" id="{AD2412BC-5A30-4AAB-B2B5-E0EB740F67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209" y="1417507"/>
            <a:ext cx="2369976" cy="31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0909" y="5488862"/>
            <a:ext cx="6096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ne-NP" b="1" dirty="0">
                <a:cs typeface="Kalimati" panose="00000400000000000000" pitchFamily="2"/>
              </a:rPr>
              <a:t>निर्वाचन आयोग, नेपाल</a:t>
            </a:r>
          </a:p>
        </p:txBody>
      </p:sp>
    </p:spTree>
    <p:extLst>
      <p:ext uri="{BB962C8B-B14F-4D97-AF65-F5344CB8AC3E}">
        <p14:creationId xmlns:p14="http://schemas.microsoft.com/office/powerpoint/2010/main" val="37199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DD28-3CF5-E9C2-020E-43036D688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767"/>
            <a:ext cx="5181600" cy="4236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dirty="0">
                <a:solidFill>
                  <a:schemeClr val="accent1"/>
                </a:solidFill>
              </a:rPr>
              <a:t>अनुसूची -८ बमोजिम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32A97-2D33-DEF9-4870-8A7D558B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56" y="1662546"/>
            <a:ext cx="7092176" cy="4993612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932EE0E-2DF3-8C4C-4AF3-EA374A25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103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96C1EBA-153B-4D5E-88EB-0F19861F9670}" type="datetime1">
              <a:rPr lang="en-US" smtClean="0"/>
              <a:pPr>
                <a:spcAft>
                  <a:spcPts val="600"/>
                </a:spcAft>
              </a:pPr>
              <a:t>2/22/2026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34734"/>
            <a:ext cx="10515600" cy="823912"/>
          </a:xfrm>
        </p:spPr>
        <p:txBody>
          <a:bodyPr anchor="ctr">
            <a:normAutofit/>
          </a:bodyPr>
          <a:lstStyle/>
          <a:p>
            <a:r>
              <a:rPr lang="ne-NP" sz="3700" b="1" dirty="0">
                <a:solidFill>
                  <a:schemeClr val="accent1"/>
                </a:solidFill>
              </a:rPr>
              <a:t>मतदान केन्द्रको ढाँचा</a:t>
            </a:r>
            <a:r>
              <a:rPr lang="ne-NP" sz="3700" dirty="0">
                <a:solidFill>
                  <a:schemeClr val="accent1"/>
                </a:solidFill>
              </a:rPr>
              <a:t>को बारेमा छलफल तथा अन्तरक्रिया</a:t>
            </a:r>
            <a:endParaRPr lang="en-US" sz="37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DD36A8E8-CE4B-490C-9253-9A831878681E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3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251200"/>
            <a:ext cx="6180667" cy="567267"/>
          </a:xfrm>
        </p:spPr>
        <p:txBody>
          <a:bodyPr>
            <a:normAutofit fontScale="90000"/>
          </a:bodyPr>
          <a:lstStyle/>
          <a:p>
            <a:pPr algn="ctr"/>
            <a:r>
              <a:rPr lang="ne-NP" b="1" dirty="0">
                <a:solidFill>
                  <a:srgbClr val="002060"/>
                </a:solidFill>
                <a:cs typeface="Kalimati" pitchFamily="2"/>
              </a:rPr>
              <a:t>मतदान प्रक्रिया</a:t>
            </a:r>
            <a:endParaRPr lang="en-US" b="1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A8E8-CE4B-490C-9253-9A8318786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9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34734"/>
            <a:ext cx="4003145" cy="548533"/>
          </a:xfrm>
        </p:spPr>
        <p:txBody>
          <a:bodyPr>
            <a:normAutofit fontScale="90000"/>
          </a:bodyPr>
          <a:lstStyle/>
          <a:p>
            <a:r>
              <a:rPr lang="ne-NP" sz="3600" b="1" dirty="0">
                <a:solidFill>
                  <a:srgbClr val="002060"/>
                </a:solidFill>
                <a:cs typeface="Kalimati" pitchFamily="2"/>
              </a:rPr>
              <a:t>मतदान प्रक्रिया</a:t>
            </a:r>
            <a:endParaRPr lang="en-US" sz="3600" b="1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36" y="1883229"/>
            <a:ext cx="10972800" cy="417467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१. 	मतदानस्थलमा एकभन्दा बढी मतदान केन्द्र हुन सक्छन् । त्यसैले मतदानस्थलभित्र रहेका मतदान 	केन्द्रमध्ये आफ्नो नाम रहेको मतदान केन्द्रको यकिन गर्ने,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२.	सम्बन्धित मतदान केन्द्रमा महिला वा पुरुषको लागि तोकिएको लाईनमा 	लाइन लाग्ने, </a:t>
            </a:r>
            <a:r>
              <a:rPr lang="ne-NP" sz="1800" dirty="0">
                <a:cs typeface="Kalimati" pitchFamily="2"/>
              </a:rPr>
              <a:t>(गर्भवती, 	अशक्त, वृद्ध, बिरामी, क्रियापुत्री, सुत्केरी मतदातालाई लाइनमा लाग्न नपर्ने गरी विशेष व्यवस्था मिलाउने)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३.	मतदाताले परिचयपत्र देखाएर आफ्नो नाम मतदाता नामावलीमा छ, छैन भनी रुजु गराउने,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४.	बायाँ हातको बुढी औंलाको नङमा मसी लगाउने,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५.	प्रतिनिधिसभाको पहिलो हुने निर्वाचित हुने निर्वाचन प्रणाली तर्फको लागि निर्वाचन चिन्ह र अन्य 	विवरण सेतो पृष्ठभूमिमा रातो रङमा छापिएको मतपत्र लिने,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६.	मतसङ्केत गर्ने गोप्य कक्षमा गई मतपत्रमा मतसंकेत गरी मसी नलत्पतिने 	गरी पट्याएर 	मतपेटिकामा खसाउने,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A8E8-CE4B-490C-9253-9A8318786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990600"/>
            <a:ext cx="4572000" cy="762000"/>
          </a:xfrm>
        </p:spPr>
        <p:txBody>
          <a:bodyPr/>
          <a:lstStyle/>
          <a:p>
            <a:pPr algn="r"/>
            <a:r>
              <a:rPr lang="ne-NP" sz="3200" b="1" dirty="0">
                <a:solidFill>
                  <a:srgbClr val="002060"/>
                </a:solidFill>
                <a:cs typeface="Kalimati" pitchFamily="2"/>
              </a:rPr>
              <a:t>क्रमशः</a:t>
            </a:r>
            <a:endParaRPr lang="en-US" sz="3200" b="1" dirty="0">
              <a:solidFill>
                <a:srgbClr val="002060"/>
              </a:solidFill>
              <a:cs typeface="Kalimati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24045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७.	प्रतिनिधिसभाको समानुपातिक निर्वाचन प्रणाली तर्फको लागि निर्वाचन चिन्ह र अन्य विवरण सेतो 	पृष्ठभूमिमा कालो रङमा छापिएको मतपत्र दिने,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८.	मतसङ्केत गर्ने गोप्य कक्षमा गई मतपत्रमा मतसंकेत गरी मसी नलत्पतिने 	गरी पट्याएर मतपेटिकामा 	खसाउने,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ne-NP" sz="2000" dirty="0">
                <a:cs typeface="Kalimati" pitchFamily="2"/>
              </a:rPr>
              <a:t>९.	बाहिर लेखिएको स्थानबाट मतदान केन्द्रदेखि बाहिर जाने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A8E8-CE4B-490C-9253-9A83187868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DDDBF-D203-4901-A261-38AE5A8A6CCC}"/>
              </a:ext>
            </a:extLst>
          </p:cNvPr>
          <p:cNvSpPr txBox="1">
            <a:spLocks/>
          </p:cNvSpPr>
          <p:nvPr/>
        </p:nvSpPr>
        <p:spPr>
          <a:xfrm>
            <a:off x="1373188" y="914842"/>
            <a:ext cx="4003145" cy="548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parajita" panose="020B0604020202020204" pitchFamily="34" charset="0"/>
                <a:ea typeface="+mj-ea"/>
                <a:cs typeface="Aparajita" panose="020B0604020202020204" pitchFamily="34" charset="0"/>
              </a:defRPr>
            </a:lvl1pPr>
          </a:lstStyle>
          <a:p>
            <a:r>
              <a:rPr lang="ne-NP" sz="3600">
                <a:solidFill>
                  <a:srgbClr val="002060"/>
                </a:solidFill>
                <a:cs typeface="Kalimati" pitchFamily="2"/>
              </a:rPr>
              <a:t>मतदान प्रक्रिया</a:t>
            </a:r>
            <a:endParaRPr lang="en-US" sz="3600" dirty="0">
              <a:solidFill>
                <a:srgbClr val="002060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861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1815430"/>
            <a:ext cx="10515601" cy="258723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ne-NP" sz="2300" dirty="0">
                <a:cs typeface="Kalimati" pitchFamily="2"/>
              </a:rPr>
              <a:t>प्रत्येक मतदान केन्द्रमा कम्तीमा २ वटा मतपेटिका रहने,</a:t>
            </a:r>
          </a:p>
          <a:p>
            <a:pPr algn="just">
              <a:spcBef>
                <a:spcPts val="600"/>
              </a:spcBef>
            </a:pPr>
            <a:r>
              <a:rPr lang="ne-NP" sz="2300" dirty="0">
                <a:cs typeface="Kalimati" pitchFamily="2"/>
              </a:rPr>
              <a:t>प्रतिनिधि सभा सदस्य निर्वाचन तर्फ पहिलो हुने निर्वाचित हुने निर्वाचन प्रणालीको लागि सेतो पृष्ठभूमिमा रातो रङको अक्षरले विवरण र १ लेखिएको स्टिकर टाँसिएको मतपेटिका र</a:t>
            </a:r>
          </a:p>
          <a:p>
            <a:pPr algn="just">
              <a:spcBef>
                <a:spcPts val="600"/>
              </a:spcBef>
            </a:pPr>
            <a:r>
              <a:rPr lang="ne-NP" sz="2300" dirty="0">
                <a:cs typeface="Kalimati" pitchFamily="2"/>
              </a:rPr>
              <a:t>प्रतिनिधि सभा सदस्य निर्वाचन तर्फ समानुपातिक निर्वाचन प्रणालीको लागि कालो रङको अक्षरले विवरण र २ लेखिएको स्टिकर टाँसिएको मतपेटिका 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E24E-2949-4E5A-9D3F-743A5AD16107}" type="datetime1">
              <a:rPr lang="en-US" smtClean="0"/>
              <a:pPr/>
              <a:t>2/22/2026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>
                <a:cs typeface="Kalimati" pitchFamily="2"/>
              </a:rPr>
              <a:t>मतपेटिका</a:t>
            </a:r>
            <a:endParaRPr lang="en-US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0401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0AABA-A9B7-B1B9-4545-DE42ACF6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139-3B29-4B6C-581C-681B4087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07905"/>
          </a:xfrm>
        </p:spPr>
        <p:txBody>
          <a:bodyPr anchor="b">
            <a:normAutofit/>
          </a:bodyPr>
          <a:lstStyle/>
          <a:p>
            <a:r>
              <a:rPr lang="ne-NP"/>
              <a:t>नमूना मतपत्र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338E4-6546-4D2F-FC64-1D733DC09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7" y="1073019"/>
            <a:ext cx="4858143" cy="54663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8257-A2CB-C375-F942-1B75B9F9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331"/>
            <a:ext cx="3932237" cy="726650"/>
          </a:xfrm>
        </p:spPr>
        <p:txBody>
          <a:bodyPr>
            <a:normAutofit/>
          </a:bodyPr>
          <a:lstStyle/>
          <a:p>
            <a:r>
              <a:rPr lang="ne-NP" dirty="0">
                <a:solidFill>
                  <a:schemeClr val="accent1"/>
                </a:solidFill>
              </a:rPr>
              <a:t>पहिलो हुने निर्वाचित हुने निर्वाचन प्रणाली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5A190B5-63A4-0D28-ECCF-43D6CB51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0364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96C1EBA-153B-4D5E-88EB-0F19861F9670}" type="datetime1">
              <a:rPr lang="en-US" smtClean="0"/>
              <a:pPr>
                <a:spcAft>
                  <a:spcPts val="600"/>
                </a:spcAft>
              </a:pPr>
              <a:t>2/22/2026</a:t>
            </a:fld>
            <a:endParaRPr lang="en-US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59F3C04-32D6-9D88-3348-6C591375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DD36A8E8-CE4B-490C-9253-9A831878681E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07710"/>
            <a:ext cx="3932237" cy="1600200"/>
          </a:xfrm>
        </p:spPr>
        <p:txBody>
          <a:bodyPr anchor="b">
            <a:normAutofit/>
          </a:bodyPr>
          <a:lstStyle/>
          <a:p>
            <a:r>
              <a:rPr lang="ne-NP" dirty="0" err="1"/>
              <a:t>नमूना</a:t>
            </a:r>
            <a:r>
              <a:rPr lang="ne-NP" dirty="0"/>
              <a:t> मतपत्र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DC27F0-CCC2-806A-8B8D-47E0DBA88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1042845"/>
            <a:ext cx="5347855" cy="562264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2607910"/>
            <a:ext cx="3932237" cy="715153"/>
          </a:xfrm>
        </p:spPr>
        <p:txBody>
          <a:bodyPr>
            <a:normAutofit/>
          </a:bodyPr>
          <a:lstStyle/>
          <a:p>
            <a:r>
              <a:rPr lang="ne-NP" dirty="0">
                <a:solidFill>
                  <a:schemeClr val="accent1"/>
                </a:solidFill>
              </a:rPr>
              <a:t>समानुपातिक निर्वाचन प्रणाली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215024C-D110-F9B2-F2D0-ADF6B5D8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0036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6C1EBA-153B-4D5E-88EB-0F19861F9670}" type="datetime1">
              <a:rPr lang="en-US" smtClean="0"/>
              <a:pPr>
                <a:spcAft>
                  <a:spcPts val="600"/>
                </a:spcAft>
              </a:pPr>
              <a:t>2/22/2026</a:t>
            </a:fld>
            <a:endParaRPr lang="en-US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DD36A8E8-CE4B-490C-9253-9A831878681E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1024167"/>
            <a:ext cx="7381345" cy="573933"/>
          </a:xfrm>
        </p:spPr>
        <p:txBody>
          <a:bodyPr/>
          <a:lstStyle/>
          <a:p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नमूना मतदानको लागि आवश्यक कर्मचारी र सामग्री</a:t>
            </a:r>
            <a:endParaRPr lang="en-US" sz="2800" b="1" dirty="0">
              <a:solidFill>
                <a:srgbClr val="002060"/>
              </a:solidFill>
              <a:cs typeface="Kalimati" pitchFamily="2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74910"/>
              </p:ext>
            </p:extLst>
          </p:nvPr>
        </p:nvGraphicFramePr>
        <p:xfrm>
          <a:off x="609600" y="1905000"/>
          <a:ext cx="109728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solidFill>
                            <a:srgbClr val="002060"/>
                          </a:solidFill>
                          <a:cs typeface="Kalimati" pitchFamily="2"/>
                        </a:rPr>
                        <a:t>कर्मचारी</a:t>
                      </a:r>
                      <a:endParaRPr lang="en-US" dirty="0">
                        <a:solidFill>
                          <a:srgbClr val="002060"/>
                        </a:solidFill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dirty="0">
                          <a:solidFill>
                            <a:srgbClr val="002060"/>
                          </a:solidFill>
                          <a:cs typeface="Kalimati" pitchFamily="2"/>
                        </a:rPr>
                        <a:t>सामग्री</a:t>
                      </a:r>
                      <a:endParaRPr lang="en-US" dirty="0">
                        <a:solidFill>
                          <a:srgbClr val="002060"/>
                        </a:solidFill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मतदान अधिकृत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मतदाता नामावली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सहायक मतदान</a:t>
                      </a:r>
                      <a:r>
                        <a:rPr lang="ne-NP" baseline="0" dirty="0">
                          <a:cs typeface="Kalimati" pitchFamily="2"/>
                        </a:rPr>
                        <a:t> अधिकृत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मतपत्र (दुई किसिम)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मतदाता नामावली रुजुकर्ता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itchFamily="2"/>
                        </a:rPr>
                        <a:t>मतपेटिका, सुरक्षण सील, स्वस्तिक छाप</a:t>
                      </a:r>
                      <a:endParaRPr lang="en-US" dirty="0">
                        <a:cs typeface="Kalimati" pitchFamily="2"/>
                      </a:endParaRPr>
                    </a:p>
                    <a:p>
                      <a:r>
                        <a:rPr lang="ne-NP" dirty="0">
                          <a:cs typeface="Kalimati" pitchFamily="2"/>
                        </a:rPr>
                        <a:t>स्ट्याम्प प्याड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मतपत्र दिने कर्मचारी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डोरी, तथ्याङ्क फारम, टेप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नङमा</a:t>
                      </a:r>
                      <a:r>
                        <a:rPr lang="ne-NP" baseline="0" dirty="0">
                          <a:cs typeface="Kalimati" pitchFamily="2"/>
                        </a:rPr>
                        <a:t> मसी लगाउने तथा तथ्याङ्क फारम भर्ने कर्मचारी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मुचुल्का फारम, 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सुरक्षाकर्मी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dirty="0">
                          <a:cs typeface="Kalimati" pitchFamily="2"/>
                        </a:rPr>
                        <a:t>सूचना फारम</a:t>
                      </a:r>
                      <a:endParaRPr lang="en-US" dirty="0">
                        <a:cs typeface="Kalimati" pitchFamily="2"/>
                      </a:endParaRPr>
                    </a:p>
                    <a:p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e-NP" dirty="0">
                          <a:cs typeface="Kalimati" pitchFamily="2"/>
                        </a:rPr>
                        <a:t>स्वयंसेवक</a:t>
                      </a:r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Kalimati" pitchFamily="2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6A8E8-CE4B-490C-9253-9A8318786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4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402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Aparajita</vt:lpstr>
      <vt:lpstr>Arial</vt:lpstr>
      <vt:lpstr>Calibri</vt:lpstr>
      <vt:lpstr>Calibri Light</vt:lpstr>
      <vt:lpstr>Kalimati</vt:lpstr>
      <vt:lpstr>Kokila</vt:lpstr>
      <vt:lpstr>Preeti</vt:lpstr>
      <vt:lpstr>Times New Roman</vt:lpstr>
      <vt:lpstr>Tw Cen MT</vt:lpstr>
      <vt:lpstr>1_Office Theme</vt:lpstr>
      <vt:lpstr>PowerPoint Presentation</vt:lpstr>
      <vt:lpstr>मतदान केन्द्रको ढाँचाको बारेमा छलफल तथा अन्तरक्रिया</vt:lpstr>
      <vt:lpstr>मतदान प्रक्रिया</vt:lpstr>
      <vt:lpstr>मतदान प्रक्रिया</vt:lpstr>
      <vt:lpstr>क्रमशः</vt:lpstr>
      <vt:lpstr>मतपेटिका</vt:lpstr>
      <vt:lpstr>नमूना मतपत्र</vt:lpstr>
      <vt:lpstr>नमूना मतपत्र</vt:lpstr>
      <vt:lpstr>नमूना मतदानको लागि आवश्यक कर्मचारी र सामग्री</vt:lpstr>
      <vt:lpstr>PowerPoint Presentation</vt:lpstr>
      <vt:lpstr>धन्यवाद !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Maharjan</dc:creator>
  <cp:lastModifiedBy>deo shankhu</cp:lastModifiedBy>
  <cp:revision>174</cp:revision>
  <cp:lastPrinted>2019-08-30T10:03:16Z</cp:lastPrinted>
  <dcterms:created xsi:type="dcterms:W3CDTF">2019-08-30T09:11:14Z</dcterms:created>
  <dcterms:modified xsi:type="dcterms:W3CDTF">2026-02-22T05:10:18Z</dcterms:modified>
</cp:coreProperties>
</file>