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75" r:id="rId3"/>
    <p:sldId id="257" r:id="rId4"/>
    <p:sldId id="258" r:id="rId5"/>
    <p:sldId id="276" r:id="rId6"/>
    <p:sldId id="278" r:id="rId7"/>
    <p:sldId id="368" r:id="rId8"/>
    <p:sldId id="375" r:id="rId9"/>
    <p:sldId id="313" r:id="rId10"/>
    <p:sldId id="376" r:id="rId11"/>
    <p:sldId id="362" r:id="rId12"/>
    <p:sldId id="379" r:id="rId13"/>
    <p:sldId id="380" r:id="rId14"/>
    <p:sldId id="355" r:id="rId15"/>
    <p:sldId id="356" r:id="rId16"/>
    <p:sldId id="367" r:id="rId17"/>
    <p:sldId id="377" r:id="rId18"/>
    <p:sldId id="371" r:id="rId19"/>
    <p:sldId id="381" r:id="rId20"/>
    <p:sldId id="382" r:id="rId21"/>
    <p:sldId id="378" r:id="rId22"/>
    <p:sldId id="373" r:id="rId23"/>
    <p:sldId id="374" r:id="rId24"/>
    <p:sldId id="365" r:id="rId25"/>
  </p:sldIdLst>
  <p:sldSz cx="9144000" cy="6858000" type="screen4x3"/>
  <p:notesSz cx="7013575" cy="9299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5" clrIdx="0">
    <p:extLst>
      <p:ext uri="{19B8F6BF-5375-455C-9EA6-DF929625EA0E}">
        <p15:presenceInfo xmlns:p15="http://schemas.microsoft.com/office/powerpoint/2012/main" userId="c2eff53eed446e1d" providerId="Windows Live"/>
      </p:ext>
    </p:extLst>
  </p:cmAuthor>
  <p:cmAuthor id="2" name="shukla awadhesh" initials="sa" lastIdx="1" clrIdx="1">
    <p:extLst>
      <p:ext uri="{19B8F6BF-5375-455C-9EA6-DF929625EA0E}">
        <p15:presenceInfo xmlns:p15="http://schemas.microsoft.com/office/powerpoint/2012/main" userId="e14ad80a1fa167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 varScale="1">
        <p:scale>
          <a:sx n="58" d="100"/>
          <a:sy n="58" d="100"/>
        </p:scale>
        <p:origin x="1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GDP_2081_8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GDP_2081_8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GDP_2081_8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GDP_2081_8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GDP_2081_8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GDP_2081_8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GDP_2081_8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Press_Release\GDP_2025_and_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Press_Release\GDP_2025_and_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1.%20Compilation\Master_File\1_GDP_2025\GDP_2081_8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36671377616258E-2"/>
          <c:y val="1.963720260773855E-2"/>
          <c:w val="0.92039381295286804"/>
          <c:h val="0.960725594784522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Growth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5359714651053234E-2"/>
                  <c:y val="-6.1196130725594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80-42DB-B652-DA8D6967D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4.6701959911948627</c:v>
                </c:pt>
                <c:pt idx="1">
                  <c:v>3.5251531738196897</c:v>
                </c:pt>
                <c:pt idx="2">
                  <c:v>6.0114828408074859</c:v>
                </c:pt>
                <c:pt idx="3">
                  <c:v>3.9760532739822891</c:v>
                </c:pt>
                <c:pt idx="4">
                  <c:v>0.43311371777683</c:v>
                </c:pt>
                <c:pt idx="5">
                  <c:v>8.9772793542130032</c:v>
                </c:pt>
                <c:pt idx="6">
                  <c:v>7.6223761076818732</c:v>
                </c:pt>
                <c:pt idx="7">
                  <c:v>6.6570559918988454</c:v>
                </c:pt>
                <c:pt idx="8">
                  <c:v>-2.3696213419770182</c:v>
                </c:pt>
                <c:pt idx="9">
                  <c:v>4.8381498272749335</c:v>
                </c:pt>
                <c:pt idx="10">
                  <c:v>5.63131455833327</c:v>
                </c:pt>
                <c:pt idx="11">
                  <c:v>1.9825484344761755</c:v>
                </c:pt>
                <c:pt idx="12">
                  <c:v>3.6653743074494849</c:v>
                </c:pt>
                <c:pt idx="13">
                  <c:v>4.6059452342603375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5D-4A53-AEB5-17759EF72F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5D-4A53-AEB5-17759EF72F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5D-4A53-AEB5-17759EF72FC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75480143"/>
        <c:axId val="2075483503"/>
      </c:lineChart>
      <c:catAx>
        <c:axId val="207548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483503"/>
        <c:crosses val="autoZero"/>
        <c:auto val="1"/>
        <c:lblAlgn val="ctr"/>
        <c:lblOffset val="100"/>
        <c:noMultiLvlLbl val="0"/>
      </c:catAx>
      <c:valAx>
        <c:axId val="207548350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480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Kalimati" panose="00000400000000000000" pitchFamily="2"/>
              </a:defRPr>
            </a:pPr>
            <a:r>
              <a:rPr lang="ne-NP"/>
              <a:t>निजि उपभोग खर्च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03-4A0B-89CC-9EE6812A5308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03-4A0B-89CC-9EE6812A5308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03-4A0B-89CC-9EE6812A53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Graph!$B$57:$B$59</c:f>
              <c:strCache>
                <c:ptCount val="3"/>
                <c:pt idx="0">
                  <c:v>खाद्यान्न</c:v>
                </c:pt>
                <c:pt idx="1">
                  <c:v>गैर खाद्यान्न</c:v>
                </c:pt>
                <c:pt idx="2">
                  <c:v>सेवा</c:v>
                </c:pt>
              </c:strCache>
            </c:strRef>
          </c:cat>
          <c:val>
            <c:numRef>
              <c:f>Graph!$C$57:$C$59</c:f>
              <c:numCache>
                <c:formatCode>0</c:formatCode>
                <c:ptCount val="3"/>
                <c:pt idx="0">
                  <c:v>2537063.578557767</c:v>
                </c:pt>
                <c:pt idx="1">
                  <c:v>936281.58421437233</c:v>
                </c:pt>
                <c:pt idx="2">
                  <c:v>1673308.4216298435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03-4A0B-89CC-9EE6812A53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50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100">
          <a:cs typeface="Kalimati" panose="00000400000000000000" pitchFamily="2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40092600784456E-2"/>
          <c:y val="0.21197892766334669"/>
          <c:w val="0.51893240617650072"/>
          <c:h val="0.72018897964097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E-43C3-9553-012F5E30A6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E-43C3-9553-012F5E30A6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Graph!$B$65:$B$66</c:f>
              <c:strCache>
                <c:ptCount val="2"/>
                <c:pt idx="0">
                  <c:v>कुल स्थिर पुँजि निर्माण</c:v>
                </c:pt>
                <c:pt idx="1">
                  <c:v>मौस्जाद परिवर्तन</c:v>
                </c:pt>
              </c:strCache>
            </c:strRef>
          </c:cat>
          <c:val>
            <c:numRef>
              <c:f>Graph!$C$65:$C$66</c:f>
              <c:numCache>
                <c:formatCode>0</c:formatCode>
                <c:ptCount val="2"/>
                <c:pt idx="0">
                  <c:v>1470121.5676848679</c:v>
                </c:pt>
                <c:pt idx="1">
                  <c:v>242974.3070029321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E-43C3-9553-012F5E30A6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171519257767196"/>
          <c:y val="0.73338321005677476"/>
          <c:w val="0.40230604895318317"/>
          <c:h val="0.22456139271959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Kalimati" panose="00000400000000000000" pitchFamily="2"/>
              </a:defRPr>
            </a:pPr>
            <a:r>
              <a:rPr lang="ne-NP"/>
              <a:t>कुल स्थिर पुँजि निर्माण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1D-46D1-8062-FA8BF2B2FA91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1D-46D1-8062-FA8BF2B2FA91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1D-46D1-8062-FA8BF2B2FA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Graph!$B$70:$B$72</c:f>
              <c:strCache>
                <c:ptCount val="3"/>
                <c:pt idx="0">
                  <c:v>सरकार</c:v>
                </c:pt>
                <c:pt idx="1">
                  <c:v>सार्वजनिक संस्थान</c:v>
                </c:pt>
                <c:pt idx="2">
                  <c:v>निजि क्षेत्र</c:v>
                </c:pt>
              </c:strCache>
            </c:strRef>
          </c:cat>
          <c:val>
            <c:numRef>
              <c:f>Graph!$C$70:$C$72</c:f>
              <c:numCache>
                <c:formatCode>0</c:formatCode>
                <c:ptCount val="3"/>
                <c:pt idx="0">
                  <c:v>455087.637926194</c:v>
                </c:pt>
                <c:pt idx="1">
                  <c:v>120223.33439999999</c:v>
                </c:pt>
                <c:pt idx="2">
                  <c:v>894810.59535867395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1D-46D1-8062-FA8BF2B2FA9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100">
          <a:cs typeface="Kalimati" panose="00000400000000000000" pitchFamily="2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Graph!$C$79</c:f>
              <c:strCache>
                <c:ptCount val="1"/>
                <c:pt idx="0">
                  <c:v>2081/82 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E-4243-9BBA-A1218643F6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DE-4243-9BBA-A1218643F6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Graph!$B$80:$B$81</c:f>
              <c:strCache>
                <c:ptCount val="2"/>
                <c:pt idx="0">
                  <c:v>आयात</c:v>
                </c:pt>
                <c:pt idx="1">
                  <c:v>निर्यात</c:v>
                </c:pt>
              </c:strCache>
            </c:strRef>
          </c:cat>
          <c:val>
            <c:numRef>
              <c:f>Graph!$C$80:$C$81</c:f>
              <c:numCache>
                <c:formatCode>0</c:formatCode>
                <c:ptCount val="2"/>
                <c:pt idx="0">
                  <c:v>2029.245284899205</c:v>
                </c:pt>
                <c:pt idx="1">
                  <c:v>533.88698859761212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DE-4243-9BBA-A1218643F6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29634534079224"/>
          <c:y val="0.74428863042364635"/>
          <c:w val="0.23890509434620297"/>
          <c:h val="0.2311151018178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e-NP"/>
              <a:t>निर्यात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Graph!$C$85</c:f>
              <c:strCache>
                <c:ptCount val="1"/>
                <c:pt idx="0">
                  <c:v>2081/82 P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21-4A69-B0ED-038B51367DE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21-4A69-B0ED-038B51367D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Graph!$B$86:$B$87</c:f>
              <c:strCache>
                <c:ptCount val="2"/>
                <c:pt idx="0">
                  <c:v>वस्तु </c:v>
                </c:pt>
                <c:pt idx="1">
                  <c:v>सेवा</c:v>
                </c:pt>
              </c:strCache>
            </c:strRef>
          </c:cat>
          <c:val>
            <c:numRef>
              <c:f>Graph!$C$86:$C$87</c:f>
              <c:numCache>
                <c:formatCode>0</c:formatCode>
                <c:ptCount val="2"/>
                <c:pt idx="0">
                  <c:v>238.68347095913444</c:v>
                </c:pt>
                <c:pt idx="1">
                  <c:v>295.20351763847771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21-4A69-B0ED-038B51367DEF}"/>
            </c:ext>
          </c:extLst>
        </c:ser>
        <c:ser>
          <c:idx val="1"/>
          <c:order val="1"/>
          <c:tx>
            <c:strRef>
              <c:f>Graph!$D$85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E21-4A69-B0ED-038B51367D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E21-4A69-B0ED-038B51367D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Graph!$B$86:$B$87</c:f>
              <c:strCache>
                <c:ptCount val="2"/>
                <c:pt idx="0">
                  <c:v>वस्तु </c:v>
                </c:pt>
                <c:pt idx="1">
                  <c:v>सेवा</c:v>
                </c:pt>
              </c:strCache>
            </c:strRef>
          </c:cat>
          <c:val>
            <c:numRef>
              <c:f>Graph!$D$86:$D$87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9E21-4A69-B0ED-038B51367DEF}"/>
            </c:ext>
          </c:extLst>
        </c:ser>
        <c:ser>
          <c:idx val="2"/>
          <c:order val="2"/>
          <c:tx>
            <c:strRef>
              <c:f>Graph!$E$85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21-4A69-B0ED-038B51367D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21-4A69-B0ED-038B51367D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Graph!$B$86:$B$87</c:f>
              <c:strCache>
                <c:ptCount val="2"/>
                <c:pt idx="0">
                  <c:v>वस्तु </c:v>
                </c:pt>
                <c:pt idx="1">
                  <c:v>सेवा</c:v>
                </c:pt>
              </c:strCache>
            </c:strRef>
          </c:cat>
          <c:val>
            <c:numRef>
              <c:f>Graph!$E$86:$E$87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E-9E21-4A69-B0ED-038B51367D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22290271501513"/>
          <c:y val="0.15472288165784892"/>
          <c:w val="0.24976624008775952"/>
          <c:h val="0.25856900989208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e-NP"/>
              <a:t>आयात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04675711294004"/>
          <c:y val="0.18792678963710815"/>
          <c:w val="0.66682822994595814"/>
          <c:h val="0.78966404556428893"/>
        </c:manualLayout>
      </c:layout>
      <c:pieChart>
        <c:varyColors val="1"/>
        <c:ser>
          <c:idx val="0"/>
          <c:order val="0"/>
          <c:tx>
            <c:strRef>
              <c:f>Graph!$C$91</c:f>
              <c:strCache>
                <c:ptCount val="1"/>
                <c:pt idx="0">
                  <c:v>2081/82 P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C9-4D69-8F3D-4BB449F55CDD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C9-4D69-8F3D-4BB449F55C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Graph!$B$92:$B$93</c:f>
              <c:strCache>
                <c:ptCount val="2"/>
                <c:pt idx="0">
                  <c:v>वस्तु </c:v>
                </c:pt>
                <c:pt idx="1">
                  <c:v>सेवा</c:v>
                </c:pt>
              </c:strCache>
            </c:strRef>
          </c:cat>
          <c:val>
            <c:numRef>
              <c:f>Graph!$C$92:$C$93</c:f>
              <c:numCache>
                <c:formatCode>0</c:formatCode>
                <c:ptCount val="2"/>
                <c:pt idx="0">
                  <c:v>1670.1841123715662</c:v>
                </c:pt>
                <c:pt idx="1">
                  <c:v>359.06117252763863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C9-4D69-8F3D-4BB449F55CDD}"/>
            </c:ext>
          </c:extLst>
        </c:ser>
        <c:ser>
          <c:idx val="1"/>
          <c:order val="1"/>
          <c:tx>
            <c:strRef>
              <c:f>Graph!$D$91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FC9-4D69-8F3D-4BB449F55C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FC9-4D69-8F3D-4BB449F55C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Graph!$B$92:$B$93</c:f>
              <c:strCache>
                <c:ptCount val="2"/>
                <c:pt idx="0">
                  <c:v>वस्तु </c:v>
                </c:pt>
                <c:pt idx="1">
                  <c:v>सेवा</c:v>
                </c:pt>
              </c:strCache>
            </c:strRef>
          </c:cat>
          <c:val>
            <c:numRef>
              <c:f>Graph!$D$92:$D$93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8FC9-4D69-8F3D-4BB449F55CDD}"/>
            </c:ext>
          </c:extLst>
        </c:ser>
        <c:ser>
          <c:idx val="2"/>
          <c:order val="2"/>
          <c:tx>
            <c:strRef>
              <c:f>Graph!$E$91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FC9-4D69-8F3D-4BB449F55C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FC9-4D69-8F3D-4BB449F55C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Graph!$B$92:$B$93</c:f>
              <c:strCache>
                <c:ptCount val="2"/>
                <c:pt idx="0">
                  <c:v>वस्तु </c:v>
                </c:pt>
                <c:pt idx="1">
                  <c:v>सेवा</c:v>
                </c:pt>
              </c:strCache>
            </c:strRef>
          </c:cat>
          <c:val>
            <c:numRef>
              <c:f>Graph!$E$92:$E$93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E-8FC9-4D69-8F3D-4BB449F55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381809899512886"/>
          <c:y val="7.1911289880347784E-2"/>
          <c:w val="0.24051231307580617"/>
          <c:h val="0.28523186856399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14509724745941E-2"/>
          <c:y val="3.9060950714494024E-2"/>
          <c:w val="0.90771597460573838"/>
          <c:h val="0.75246885805940922"/>
        </c:manualLayout>
      </c:layout>
      <c:lineChart>
        <c:grouping val="standard"/>
        <c:varyColors val="0"/>
        <c:ser>
          <c:idx val="0"/>
          <c:order val="0"/>
          <c:tx>
            <c:strRef>
              <c:f>Graph!$B$106</c:f>
              <c:strCache>
                <c:ptCount val="1"/>
                <c:pt idx="0">
                  <c:v>प्रतिव्यक्ति कुल राष्ट्रिय आय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Graph!$C$105:$Q$105</c:f>
              <c:strCache>
                <c:ptCount val="15"/>
                <c:pt idx="0">
                  <c:v>2067/68</c:v>
                </c:pt>
                <c:pt idx="1">
                  <c:v>2068/69</c:v>
                </c:pt>
                <c:pt idx="2">
                  <c:v>2069/70</c:v>
                </c:pt>
                <c:pt idx="3">
                  <c:v>2070/71</c:v>
                </c:pt>
                <c:pt idx="4">
                  <c:v>2071/72</c:v>
                </c:pt>
                <c:pt idx="5">
                  <c:v>2072/73</c:v>
                </c:pt>
                <c:pt idx="6">
                  <c:v>2073/74</c:v>
                </c:pt>
                <c:pt idx="7">
                  <c:v>2074/75</c:v>
                </c:pt>
                <c:pt idx="8">
                  <c:v>2075/76 </c:v>
                </c:pt>
                <c:pt idx="9">
                  <c:v>2076/77 </c:v>
                </c:pt>
                <c:pt idx="10">
                  <c:v>2077/78 </c:v>
                </c:pt>
                <c:pt idx="11">
                  <c:v>2078/79 </c:v>
                </c:pt>
                <c:pt idx="12">
                  <c:v>2079/80</c:v>
                </c:pt>
                <c:pt idx="13">
                  <c:v>2080/81 R</c:v>
                </c:pt>
                <c:pt idx="14">
                  <c:v>2081/82 P</c:v>
                </c:pt>
              </c:strCache>
            </c:strRef>
          </c:cat>
          <c:val>
            <c:numRef>
              <c:f>Graph!$C$106:$Q$106</c:f>
              <c:numCache>
                <c:formatCode>0</c:formatCode>
                <c:ptCount val="15"/>
                <c:pt idx="0">
                  <c:v>818.26075362126619</c:v>
                </c:pt>
                <c:pt idx="1">
                  <c:v>813.89051166977936</c:v>
                </c:pt>
                <c:pt idx="2">
                  <c:v>819.772197693468</c:v>
                </c:pt>
                <c:pt idx="3">
                  <c:v>836.23458292684882</c:v>
                </c:pt>
                <c:pt idx="4">
                  <c:v>883.75241344119775</c:v>
                </c:pt>
                <c:pt idx="5">
                  <c:v>899.18460103384518</c:v>
                </c:pt>
                <c:pt idx="6">
                  <c:v>1049.491231465144</c:v>
                </c:pt>
                <c:pt idx="7">
                  <c:v>1184.3963896229493</c:v>
                </c:pt>
                <c:pt idx="8">
                  <c:v>1216.2877209662447</c:v>
                </c:pt>
                <c:pt idx="9">
                  <c:v>1180.4150569027295</c:v>
                </c:pt>
                <c:pt idx="10">
                  <c:v>1283.6405310683754</c:v>
                </c:pt>
                <c:pt idx="11">
                  <c:v>1419.1802327770577</c:v>
                </c:pt>
                <c:pt idx="12">
                  <c:v>1409.7886541612345</c:v>
                </c:pt>
                <c:pt idx="13">
                  <c:v>1467.154770182791</c:v>
                </c:pt>
                <c:pt idx="14">
                  <c:v>1517.2121937205757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C0-40AB-9497-9D33D721BBA1}"/>
            </c:ext>
          </c:extLst>
        </c:ser>
        <c:ser>
          <c:idx val="1"/>
          <c:order val="1"/>
          <c:tx>
            <c:strRef>
              <c:f>Graph!$B$107</c:f>
              <c:strCache>
                <c:ptCount val="1"/>
                <c:pt idx="0">
                  <c:v>प्रतिव्यक्ति कुल राष्ट्रिय खर्चयोग्य आय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Graph!$C$105:$Q$105</c:f>
              <c:strCache>
                <c:ptCount val="15"/>
                <c:pt idx="0">
                  <c:v>2067/68</c:v>
                </c:pt>
                <c:pt idx="1">
                  <c:v>2068/69</c:v>
                </c:pt>
                <c:pt idx="2">
                  <c:v>2069/70</c:v>
                </c:pt>
                <c:pt idx="3">
                  <c:v>2070/71</c:v>
                </c:pt>
                <c:pt idx="4">
                  <c:v>2071/72</c:v>
                </c:pt>
                <c:pt idx="5">
                  <c:v>2072/73</c:v>
                </c:pt>
                <c:pt idx="6">
                  <c:v>2073/74</c:v>
                </c:pt>
                <c:pt idx="7">
                  <c:v>2074/75</c:v>
                </c:pt>
                <c:pt idx="8">
                  <c:v>2075/76 </c:v>
                </c:pt>
                <c:pt idx="9">
                  <c:v>2076/77 </c:v>
                </c:pt>
                <c:pt idx="10">
                  <c:v>2077/78 </c:v>
                </c:pt>
                <c:pt idx="11">
                  <c:v>2078/79 </c:v>
                </c:pt>
                <c:pt idx="12">
                  <c:v>2079/80</c:v>
                </c:pt>
                <c:pt idx="13">
                  <c:v>2080/81 R</c:v>
                </c:pt>
                <c:pt idx="14">
                  <c:v>2081/82 P</c:v>
                </c:pt>
              </c:strCache>
            </c:strRef>
          </c:cat>
          <c:val>
            <c:numRef>
              <c:f>Graph!$C$107:$Q$107</c:f>
              <c:numCache>
                <c:formatCode>0</c:formatCode>
                <c:ptCount val="15"/>
                <c:pt idx="0">
                  <c:v>979.04281145855998</c:v>
                </c:pt>
                <c:pt idx="1">
                  <c:v>1008.2181325675435</c:v>
                </c:pt>
                <c:pt idx="2">
                  <c:v>1027.6842397692253</c:v>
                </c:pt>
                <c:pt idx="3">
                  <c:v>1069.3550330213395</c:v>
                </c:pt>
                <c:pt idx="4">
                  <c:v>1139.023427250115</c:v>
                </c:pt>
                <c:pt idx="5">
                  <c:v>1164.0156377985022</c:v>
                </c:pt>
                <c:pt idx="6">
                  <c:v>1337.1095343485756</c:v>
                </c:pt>
                <c:pt idx="7">
                  <c:v>1478.803256718902</c:v>
                </c:pt>
                <c:pt idx="8">
                  <c:v>1526.6218410407457</c:v>
                </c:pt>
                <c:pt idx="9">
                  <c:v>1475.0858984768465</c:v>
                </c:pt>
                <c:pt idx="10">
                  <c:v>1597.918973994377</c:v>
                </c:pt>
                <c:pt idx="11">
                  <c:v>1736.1318346979565</c:v>
                </c:pt>
                <c:pt idx="12">
                  <c:v>1765.393041032142</c:v>
                </c:pt>
                <c:pt idx="13">
                  <c:v>1864.4214665905533</c:v>
                </c:pt>
                <c:pt idx="14">
                  <c:v>1940.1531396644184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C0-40AB-9497-9D33D721BBA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8529023"/>
        <c:axId val="178529503"/>
      </c:lineChart>
      <c:catAx>
        <c:axId val="17852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9503"/>
        <c:crosses val="autoZero"/>
        <c:auto val="1"/>
        <c:lblAlgn val="ctr"/>
        <c:lblOffset val="100"/>
        <c:noMultiLvlLbl val="0"/>
      </c:catAx>
      <c:valAx>
        <c:axId val="178529503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08825178903922"/>
          <c:y val="0.57318876807065788"/>
          <c:w val="0.77191466451308965"/>
          <c:h val="6.7022872140982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Growths Rate of GDP (basic price)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1.059322033898305E-2"/>
                  <c:y val="-3.0555555555555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82-49B2-8B99-2701FF6A0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rcantile" panose="040B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4.9509706093406773</c:v>
                </c:pt>
                <c:pt idx="1">
                  <c:v>3.0740148777829552</c:v>
                </c:pt>
                <c:pt idx="2">
                  <c:v>5.7424074887884879</c:v>
                </c:pt>
                <c:pt idx="3">
                  <c:v>3.5121479132034104</c:v>
                </c:pt>
                <c:pt idx="4">
                  <c:v>2.5246524491297009E-3</c:v>
                </c:pt>
                <c:pt idx="5">
                  <c:v>8.5893734497567955</c:v>
                </c:pt>
                <c:pt idx="6">
                  <c:v>7.3732249985143312</c:v>
                </c:pt>
                <c:pt idx="7">
                  <c:v>6.3858874966148935</c:v>
                </c:pt>
                <c:pt idx="8">
                  <c:v>-2.4232972041280241</c:v>
                </c:pt>
                <c:pt idx="9">
                  <c:v>4.4869445374013006</c:v>
                </c:pt>
                <c:pt idx="10">
                  <c:v>5.2769976384691901</c:v>
                </c:pt>
                <c:pt idx="11">
                  <c:v>2.2853126265268897</c:v>
                </c:pt>
                <c:pt idx="12">
                  <c:v>3.3578814326447373</c:v>
                </c:pt>
                <c:pt idx="13">
                  <c:v>3.985764620726326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75-414B-A46D-2AC1F7A5D2A6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6517055"/>
        <c:axId val="416493535"/>
      </c:lineChart>
      <c:catAx>
        <c:axId val="416517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cantile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416493535"/>
        <c:crosses val="autoZero"/>
        <c:auto val="1"/>
        <c:lblAlgn val="ctr"/>
        <c:lblOffset val="100"/>
        <c:noMultiLvlLbl val="0"/>
      </c:catAx>
      <c:valAx>
        <c:axId val="4164935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i-IN" sz="20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cs typeface="Kalimati" panose="00000400000000000000" pitchFamily="2"/>
                  </a:rPr>
                  <a:t>आर्थिक </a:t>
                </a:r>
                <a:r>
                  <a:rPr lang="ne-NP" sz="20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cs typeface="Kalimati" panose="00000400000000000000" pitchFamily="2"/>
                  </a:rPr>
                  <a:t>वृद्धि</a:t>
                </a:r>
                <a:r>
                  <a:rPr lang="hi-IN" sz="20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cs typeface="Kalimati" panose="00000400000000000000" pitchFamily="2"/>
                  </a:rPr>
                  <a:t>दर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cantile" panose="040B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4165170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कृषि क्षेत्र</c:v>
                </c:pt>
              </c:strCache>
            </c:strRef>
          </c:tx>
          <c:spPr>
            <a:ln w="63500" cap="rnd" cmpd="sng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5.2898659586381784</c:v>
                </c:pt>
                <c:pt idx="1">
                  <c:v>1.3065598468589397</c:v>
                </c:pt>
                <c:pt idx="2">
                  <c:v>4.4866479926801972</c:v>
                </c:pt>
                <c:pt idx="3">
                  <c:v>1.200856804244967</c:v>
                </c:pt>
                <c:pt idx="4">
                  <c:v>-8.432267460984938E-2</c:v>
                </c:pt>
                <c:pt idx="5">
                  <c:v>5.1747284116335601</c:v>
                </c:pt>
                <c:pt idx="6">
                  <c:v>2.6092595365992155</c:v>
                </c:pt>
                <c:pt idx="7">
                  <c:v>5.1569279209556349</c:v>
                </c:pt>
                <c:pt idx="8">
                  <c:v>2.4316578709800285</c:v>
                </c:pt>
                <c:pt idx="9">
                  <c:v>2.8486069385831581</c:v>
                </c:pt>
                <c:pt idx="10">
                  <c:v>2.3515541601946852</c:v>
                </c:pt>
                <c:pt idx="11">
                  <c:v>3.0241489134880162</c:v>
                </c:pt>
                <c:pt idx="12">
                  <c:v>3.3516546614117271</c:v>
                </c:pt>
                <c:pt idx="13">
                  <c:v>3.2848714436937141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4E-476D-AAAD-CD234D528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गैर कृषि क्षेत्र</c:v>
                </c:pt>
              </c:strCache>
            </c:strRef>
          </c:tx>
          <c:spPr>
            <a:ln w="85725" cap="rnd" cmpd="sng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Sheet1!$C$2:$C$15</c:f>
              <c:numCache>
                <c:formatCode>0.00</c:formatCode>
                <c:ptCount val="14"/>
                <c:pt idx="0">
                  <c:v>4.7806531227724536</c:v>
                </c:pt>
                <c:pt idx="1">
                  <c:v>3.9665955428464383</c:v>
                </c:pt>
                <c:pt idx="2">
                  <c:v>6.3603517708945096</c:v>
                </c:pt>
                <c:pt idx="3">
                  <c:v>4.6294703698670583</c:v>
                </c:pt>
                <c:pt idx="4">
                  <c:v>4.3132549360467391E-2</c:v>
                </c:pt>
                <c:pt idx="5">
                  <c:v>10.183952156881963</c:v>
                </c:pt>
                <c:pt idx="6">
                  <c:v>9.496772860519501</c:v>
                </c:pt>
                <c:pt idx="7">
                  <c:v>6.899240705892101</c:v>
                </c:pt>
                <c:pt idx="8">
                  <c:v>-4.4182249411963221</c:v>
                </c:pt>
                <c:pt idx="9">
                  <c:v>5.208391586897168</c:v>
                </c:pt>
                <c:pt idx="10">
                  <c:v>6.5363312869219081</c:v>
                </c:pt>
                <c:pt idx="11">
                  <c:v>1.9797543742018444</c:v>
                </c:pt>
                <c:pt idx="12">
                  <c:v>3.3604829922733379</c:v>
                </c:pt>
                <c:pt idx="13">
                  <c:v>4.2282223554771834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4E-476D-AAAD-CD234D528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कुल गार्हस्थ्य उत्पादन</c:v>
                </c:pt>
              </c:strCache>
            </c:strRef>
          </c:tx>
          <c:spPr>
            <a:ln w="63500" cap="rnd" cmpd="sng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Sheet1!$D$2:$D$15</c:f>
              <c:numCache>
                <c:formatCode>0.00</c:formatCode>
                <c:ptCount val="14"/>
                <c:pt idx="0">
                  <c:v>4.6701959911948627</c:v>
                </c:pt>
                <c:pt idx="1">
                  <c:v>3.5251531738196897</c:v>
                </c:pt>
                <c:pt idx="2">
                  <c:v>6.0114828408074859</c:v>
                </c:pt>
                <c:pt idx="3">
                  <c:v>3.9760532739822891</c:v>
                </c:pt>
                <c:pt idx="4">
                  <c:v>0.43311371777683</c:v>
                </c:pt>
                <c:pt idx="5">
                  <c:v>8.9772793542130032</c:v>
                </c:pt>
                <c:pt idx="6">
                  <c:v>7.6223761076818732</c:v>
                </c:pt>
                <c:pt idx="7">
                  <c:v>6.6570559918988454</c:v>
                </c:pt>
                <c:pt idx="8">
                  <c:v>-2.3696213419770182</c:v>
                </c:pt>
                <c:pt idx="9">
                  <c:v>4.8381498272749335</c:v>
                </c:pt>
                <c:pt idx="10">
                  <c:v>5.63131455833327</c:v>
                </c:pt>
                <c:pt idx="11">
                  <c:v>2.2853126265268897</c:v>
                </c:pt>
                <c:pt idx="12">
                  <c:v>3.3578814326447373</c:v>
                </c:pt>
                <c:pt idx="13">
                  <c:v>3.9502495614738389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4E-476D-AAAD-CD234D528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1231184"/>
        <c:axId val="2021228784"/>
      </c:lineChart>
      <c:catAx>
        <c:axId val="20212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28784"/>
        <c:crosses val="autoZero"/>
        <c:auto val="1"/>
        <c:lblAlgn val="ctr"/>
        <c:lblOffset val="100"/>
        <c:noMultiLvlLbl val="0"/>
      </c:catAx>
      <c:valAx>
        <c:axId val="20212287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3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92352862671822E-2"/>
          <c:y val="2.5191972597920144E-2"/>
          <c:w val="0.89587092397348633"/>
          <c:h val="0.898651347048186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प्राथमिक क्षेत्र</c:v>
                </c:pt>
              </c:strCache>
            </c:strRef>
          </c:tx>
          <c:spPr>
            <a:ln w="63500" cap="rnd" cmpd="sng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5.2877967808883142</c:v>
                </c:pt>
                <c:pt idx="1">
                  <c:v>1.3233958532621886</c:v>
                </c:pt>
                <c:pt idx="2">
                  <c:v>4.6099886721578001</c:v>
                </c:pt>
                <c:pt idx="3">
                  <c:v>1.2373854905492396</c:v>
                </c:pt>
                <c:pt idx="4">
                  <c:v>-0.13398378365217664</c:v>
                </c:pt>
                <c:pt idx="5">
                  <c:v>5.3501326673530603</c:v>
                </c:pt>
                <c:pt idx="6">
                  <c:v>2.7466216368434644</c:v>
                </c:pt>
                <c:pt idx="7">
                  <c:v>5.4255781358096069</c:v>
                </c:pt>
                <c:pt idx="8">
                  <c:v>2.3195850399219462</c:v>
                </c:pt>
                <c:pt idx="9">
                  <c:v>2.8900011005056672</c:v>
                </c:pt>
                <c:pt idx="10">
                  <c:v>2.5031775765276709</c:v>
                </c:pt>
                <c:pt idx="11">
                  <c:v>2.9717483672315876</c:v>
                </c:pt>
                <c:pt idx="12">
                  <c:v>3.3488084974113796</c:v>
                </c:pt>
                <c:pt idx="13">
                  <c:v>3.2534188470481085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4E-476D-AAAD-CD234D528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द्वीतिय क्षेत्र</c:v>
                </c:pt>
              </c:strCache>
            </c:strRef>
          </c:tx>
          <c:spPr>
            <a:ln w="85725" cap="rnd" cmpd="sng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Sheet1!$C$2:$C$15</c:f>
              <c:numCache>
                <c:formatCode>0.00</c:formatCode>
                <c:ptCount val="14"/>
                <c:pt idx="0">
                  <c:v>5.8808841707960102</c:v>
                </c:pt>
                <c:pt idx="1">
                  <c:v>2.8020805635046546</c:v>
                </c:pt>
                <c:pt idx="2">
                  <c:v>7.3047870756550655</c:v>
                </c:pt>
                <c:pt idx="3">
                  <c:v>1.9517956333430226</c:v>
                </c:pt>
                <c:pt idx="4">
                  <c:v>-4.1971793820713641</c:v>
                </c:pt>
                <c:pt idx="5">
                  <c:v>17.251294680935533</c:v>
                </c:pt>
                <c:pt idx="6">
                  <c:v>10.407017910601541</c:v>
                </c:pt>
                <c:pt idx="7">
                  <c:v>6.9337615236766901</c:v>
                </c:pt>
                <c:pt idx="8">
                  <c:v>-4.1092832213770034</c:v>
                </c:pt>
                <c:pt idx="9">
                  <c:v>7.0582614818466309</c:v>
                </c:pt>
                <c:pt idx="10">
                  <c:v>10.793630970816064</c:v>
                </c:pt>
                <c:pt idx="11">
                  <c:v>1.3073433888368049</c:v>
                </c:pt>
                <c:pt idx="12">
                  <c:v>-3.2787020668254938E-2</c:v>
                </c:pt>
                <c:pt idx="13">
                  <c:v>4.6500586596686073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4E-476D-AAAD-CD234D528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सेवा क्षेत्र</c:v>
                </c:pt>
              </c:strCache>
            </c:strRef>
          </c:tx>
          <c:spPr>
            <a:ln w="63500" cap="rnd" cmpd="sng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2068/69</c:v>
                </c:pt>
                <c:pt idx="1">
                  <c:v>2069/70</c:v>
                </c:pt>
                <c:pt idx="2">
                  <c:v>2070/71</c:v>
                </c:pt>
                <c:pt idx="3">
                  <c:v>2071/72</c:v>
                </c:pt>
                <c:pt idx="4">
                  <c:v>2072/73</c:v>
                </c:pt>
                <c:pt idx="5">
                  <c:v>2073/74</c:v>
                </c:pt>
                <c:pt idx="6">
                  <c:v>2074/75</c:v>
                </c:pt>
                <c:pt idx="7">
                  <c:v>2075/76 </c:v>
                </c:pt>
                <c:pt idx="8">
                  <c:v>2076/77 </c:v>
                </c:pt>
                <c:pt idx="9">
                  <c:v>2077/78 </c:v>
                </c:pt>
                <c:pt idx="10">
                  <c:v>2078/79 </c:v>
                </c:pt>
                <c:pt idx="11">
                  <c:v>2079/80</c:v>
                </c:pt>
                <c:pt idx="12">
                  <c:v>2080/81 R</c:v>
                </c:pt>
                <c:pt idx="13">
                  <c:v>2081/82 P</c:v>
                </c:pt>
              </c:strCache>
            </c:strRef>
          </c:cat>
          <c:val>
            <c:numRef>
              <c:f>Sheet1!$D$2:$D$15</c:f>
              <c:numCache>
                <c:formatCode>0.00</c:formatCode>
                <c:ptCount val="14"/>
                <c:pt idx="0">
                  <c:v>4.4811321393743775</c:v>
                </c:pt>
                <c:pt idx="1">
                  <c:v>4.3025391387211824</c:v>
                </c:pt>
                <c:pt idx="2">
                  <c:v>6.0494513148824316</c:v>
                </c:pt>
                <c:pt idx="3">
                  <c:v>5.3727429235101569</c:v>
                </c:pt>
                <c:pt idx="4">
                  <c:v>1.1867355470612453</c:v>
                </c:pt>
                <c:pt idx="5">
                  <c:v>8.3799784577551826</c:v>
                </c:pt>
                <c:pt idx="6">
                  <c:v>9.2534667766323242</c:v>
                </c:pt>
                <c:pt idx="7">
                  <c:v>6.7632639034468882</c:v>
                </c:pt>
                <c:pt idx="8">
                  <c:v>-4.5306888512501047</c:v>
                </c:pt>
                <c:pt idx="9">
                  <c:v>4.7106678830495792</c:v>
                </c:pt>
                <c:pt idx="10">
                  <c:v>5.3170247753816646</c:v>
                </c:pt>
                <c:pt idx="11">
                  <c:v>2.1919402193463284</c:v>
                </c:pt>
                <c:pt idx="12">
                  <c:v>4.3502322742811321</c:v>
                </c:pt>
                <c:pt idx="13">
                  <c:v>4.2057112089503326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4E-476D-AAAD-CD234D528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1231184"/>
        <c:axId val="2021228784"/>
      </c:lineChart>
      <c:catAx>
        <c:axId val="20212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28784"/>
        <c:crosses val="autoZero"/>
        <c:auto val="1"/>
        <c:lblAlgn val="ctr"/>
        <c:lblOffset val="100"/>
        <c:noMultiLvlLbl val="0"/>
      </c:catAx>
      <c:valAx>
        <c:axId val="20212287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3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6579919035545E-2"/>
          <c:y val="4.4999602322436966E-2"/>
          <c:w val="0.9325940878152944"/>
          <c:h val="0.69630736498846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प्राथमिक क्षेत्र</c:v>
                </c:pt>
              </c:strCache>
            </c:strRef>
          </c:tx>
          <c:spPr>
            <a:solidFill>
              <a:srgbClr val="00B050"/>
            </a:solidFill>
            <a:ln w="63500" cmpd="sng">
              <a:solidFill>
                <a:srgbClr val="00B05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2067/68</c:v>
                </c:pt>
                <c:pt idx="1">
                  <c:v>2068/69</c:v>
                </c:pt>
                <c:pt idx="2">
                  <c:v>2069/70</c:v>
                </c:pt>
                <c:pt idx="3">
                  <c:v>2070/71</c:v>
                </c:pt>
                <c:pt idx="4">
                  <c:v>2071/72</c:v>
                </c:pt>
                <c:pt idx="5">
                  <c:v>2072/73</c:v>
                </c:pt>
                <c:pt idx="6">
                  <c:v>2073/74</c:v>
                </c:pt>
                <c:pt idx="7">
                  <c:v>2074/75</c:v>
                </c:pt>
                <c:pt idx="8">
                  <c:v>2075/76 </c:v>
                </c:pt>
                <c:pt idx="9">
                  <c:v>2076/77 </c:v>
                </c:pt>
                <c:pt idx="10">
                  <c:v>2077/78 </c:v>
                </c:pt>
                <c:pt idx="11">
                  <c:v>2078/79 </c:v>
                </c:pt>
                <c:pt idx="12">
                  <c:v>2079/80</c:v>
                </c:pt>
                <c:pt idx="13">
                  <c:v>2080/81 R</c:v>
                </c:pt>
                <c:pt idx="14">
                  <c:v>2081/82 P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34.040828277615859</c:v>
                </c:pt>
                <c:pt idx="1">
                  <c:v>33.293529513793374</c:v>
                </c:pt>
                <c:pt idx="2">
                  <c:v>31.987211825727023</c:v>
                </c:pt>
                <c:pt idx="3">
                  <c:v>30.91242559612779</c:v>
                </c:pt>
                <c:pt idx="4">
                  <c:v>29.976060464689912</c:v>
                </c:pt>
                <c:pt idx="5">
                  <c:v>29.00549124036446</c:v>
                </c:pt>
                <c:pt idx="6">
                  <c:v>27.381740681639272</c:v>
                </c:pt>
                <c:pt idx="7">
                  <c:v>26.247716186068555</c:v>
                </c:pt>
                <c:pt idx="8">
                  <c:v>25.57639319198492</c:v>
                </c:pt>
                <c:pt idx="9">
                  <c:v>25.753377532443338</c:v>
                </c:pt>
                <c:pt idx="10">
                  <c:v>26.351566161480005</c:v>
                </c:pt>
                <c:pt idx="11">
                  <c:v>25.00171760230462</c:v>
                </c:pt>
                <c:pt idx="12">
                  <c:v>24.532572837812403</c:v>
                </c:pt>
                <c:pt idx="13">
                  <c:v>25.18528283603186</c:v>
                </c:pt>
                <c:pt idx="14">
                  <c:v>25.629009663361018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E-476D-AAAD-CD234D528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द्वीतिय क्षेत्र</c:v>
                </c:pt>
              </c:strCache>
            </c:strRef>
          </c:tx>
          <c:spPr>
            <a:solidFill>
              <a:srgbClr val="FF0000"/>
            </a:solidFill>
            <a:ln w="85725" cmpd="sng">
              <a:solidFill>
                <a:srgbClr val="FF000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2067/68</c:v>
                </c:pt>
                <c:pt idx="1">
                  <c:v>2068/69</c:v>
                </c:pt>
                <c:pt idx="2">
                  <c:v>2069/70</c:v>
                </c:pt>
                <c:pt idx="3">
                  <c:v>2070/71</c:v>
                </c:pt>
                <c:pt idx="4">
                  <c:v>2071/72</c:v>
                </c:pt>
                <c:pt idx="5">
                  <c:v>2072/73</c:v>
                </c:pt>
                <c:pt idx="6">
                  <c:v>2073/74</c:v>
                </c:pt>
                <c:pt idx="7">
                  <c:v>2074/75</c:v>
                </c:pt>
                <c:pt idx="8">
                  <c:v>2075/76 </c:v>
                </c:pt>
                <c:pt idx="9">
                  <c:v>2076/77 </c:v>
                </c:pt>
                <c:pt idx="10">
                  <c:v>2077/78 </c:v>
                </c:pt>
                <c:pt idx="11">
                  <c:v>2078/79 </c:v>
                </c:pt>
                <c:pt idx="12">
                  <c:v>2079/80</c:v>
                </c:pt>
                <c:pt idx="13">
                  <c:v>2080/81 R</c:v>
                </c:pt>
                <c:pt idx="14">
                  <c:v>2081/82 P</c:v>
                </c:pt>
              </c:strCache>
            </c:strRef>
          </c:cat>
          <c:val>
            <c:numRef>
              <c:f>Sheet1!$C$2:$C$16</c:f>
              <c:numCache>
                <c:formatCode>0.0</c:formatCode>
                <c:ptCount val="15"/>
                <c:pt idx="0">
                  <c:v>13.948409446062088</c:v>
                </c:pt>
                <c:pt idx="1">
                  <c:v>14.569244755764622</c:v>
                </c:pt>
                <c:pt idx="2">
                  <c:v>14.539172758129141</c:v>
                </c:pt>
                <c:pt idx="3">
                  <c:v>14.375402039507801</c:v>
                </c:pt>
                <c:pt idx="4">
                  <c:v>14.005469851784778</c:v>
                </c:pt>
                <c:pt idx="5">
                  <c:v>13.517316505951262</c:v>
                </c:pt>
                <c:pt idx="6">
                  <c:v>13.972565094233408</c:v>
                </c:pt>
                <c:pt idx="7">
                  <c:v>14.538514731955043</c:v>
                </c:pt>
                <c:pt idx="8">
                  <c:v>14.362813033834406</c:v>
                </c:pt>
                <c:pt idx="9">
                  <c:v>13.068062025953308</c:v>
                </c:pt>
                <c:pt idx="10">
                  <c:v>13.265547575231388</c:v>
                </c:pt>
                <c:pt idx="11">
                  <c:v>13.697236784477482</c:v>
                </c:pt>
                <c:pt idx="12">
                  <c:v>13.00107127650201</c:v>
                </c:pt>
                <c:pt idx="13">
                  <c:v>12.43153210647678</c:v>
                </c:pt>
                <c:pt idx="14">
                  <c:v>12.37228730078947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4E-476D-AAAD-CD234D528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सेवा क्षेत्र</c:v>
                </c:pt>
              </c:strCache>
            </c:strRef>
          </c:tx>
          <c:spPr>
            <a:solidFill>
              <a:srgbClr val="0070C0"/>
            </a:solidFill>
            <a:ln w="31750" cmpd="sng">
              <a:solidFill>
                <a:srgbClr val="00206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2067/68</c:v>
                </c:pt>
                <c:pt idx="1">
                  <c:v>2068/69</c:v>
                </c:pt>
                <c:pt idx="2">
                  <c:v>2069/70</c:v>
                </c:pt>
                <c:pt idx="3">
                  <c:v>2070/71</c:v>
                </c:pt>
                <c:pt idx="4">
                  <c:v>2071/72</c:v>
                </c:pt>
                <c:pt idx="5">
                  <c:v>2072/73</c:v>
                </c:pt>
                <c:pt idx="6">
                  <c:v>2073/74</c:v>
                </c:pt>
                <c:pt idx="7">
                  <c:v>2074/75</c:v>
                </c:pt>
                <c:pt idx="8">
                  <c:v>2075/76 </c:v>
                </c:pt>
                <c:pt idx="9">
                  <c:v>2076/77 </c:v>
                </c:pt>
                <c:pt idx="10">
                  <c:v>2077/78 </c:v>
                </c:pt>
                <c:pt idx="11">
                  <c:v>2078/79 </c:v>
                </c:pt>
                <c:pt idx="12">
                  <c:v>2079/80</c:v>
                </c:pt>
                <c:pt idx="13">
                  <c:v>2080/81 R</c:v>
                </c:pt>
                <c:pt idx="14">
                  <c:v>2081/82 P</c:v>
                </c:pt>
              </c:strCache>
            </c:strRef>
          </c:cat>
          <c:val>
            <c:numRef>
              <c:f>Sheet1!$D$2:$D$16</c:f>
              <c:numCache>
                <c:formatCode>0.0</c:formatCode>
                <c:ptCount val="15"/>
                <c:pt idx="0">
                  <c:v>52.010762276322076</c:v>
                </c:pt>
                <c:pt idx="1">
                  <c:v>52.137225730442019</c:v>
                </c:pt>
                <c:pt idx="2">
                  <c:v>53.473615416143858</c:v>
                </c:pt>
                <c:pt idx="3">
                  <c:v>54.712172364364434</c:v>
                </c:pt>
                <c:pt idx="4">
                  <c:v>56.018469683525282</c:v>
                </c:pt>
                <c:pt idx="5">
                  <c:v>57.477192253684287</c:v>
                </c:pt>
                <c:pt idx="6">
                  <c:v>58.645694224127318</c:v>
                </c:pt>
                <c:pt idx="7">
                  <c:v>59.213769081976423</c:v>
                </c:pt>
                <c:pt idx="8">
                  <c:v>60.060793774180667</c:v>
                </c:pt>
                <c:pt idx="9">
                  <c:v>61.178560441603338</c:v>
                </c:pt>
                <c:pt idx="10">
                  <c:v>60.38288626328859</c:v>
                </c:pt>
                <c:pt idx="11">
                  <c:v>61.301045613217923</c:v>
                </c:pt>
                <c:pt idx="12">
                  <c:v>62.466355885685587</c:v>
                </c:pt>
                <c:pt idx="13">
                  <c:v>62.383185057491339</c:v>
                </c:pt>
                <c:pt idx="14">
                  <c:v>61.998703035849488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4E-476D-AAAD-CD234D5285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1231184"/>
        <c:axId val="2021228784"/>
      </c:barChart>
      <c:catAx>
        <c:axId val="20212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28784"/>
        <c:crosses val="autoZero"/>
        <c:auto val="1"/>
        <c:lblAlgn val="ctr"/>
        <c:lblOffset val="100"/>
        <c:noMultiLvlLbl val="0"/>
      </c:catAx>
      <c:valAx>
        <c:axId val="202122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3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15890386583034"/>
          <c:y val="0.91070053743282087"/>
          <c:w val="0.49568208105342765"/>
          <c:h val="8.9299462567179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5.0925925925925923E-2"/>
          <c:w val="0.88430796150481195"/>
          <c:h val="0.651857684456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Graph!$C$2</c:f>
              <c:strCache>
                <c:ptCount val="1"/>
                <c:pt idx="0">
                  <c:v>कुल उत्पादन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Graph!$B$3:$B$5</c:f>
              <c:strCache>
                <c:ptCount val="3"/>
                <c:pt idx="0">
                  <c:v>2079/80</c:v>
                </c:pt>
                <c:pt idx="1">
                  <c:v>2080/81 R</c:v>
                </c:pt>
                <c:pt idx="2">
                  <c:v>2081/82 P</c:v>
                </c:pt>
              </c:strCache>
            </c:strRef>
          </c:cat>
          <c:val>
            <c:numRef>
              <c:f>Graph!$C$3:$C$5</c:f>
              <c:numCache>
                <c:formatCode>0</c:formatCode>
                <c:ptCount val="3"/>
                <c:pt idx="0">
                  <c:v>8214.5036971894442</c:v>
                </c:pt>
                <c:pt idx="1">
                  <c:v>8780.7738309978358</c:v>
                </c:pt>
                <c:pt idx="2">
                  <c:v>9246.5517215794389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F-41E5-82FA-72EF50A669D9}"/>
            </c:ext>
          </c:extLst>
        </c:ser>
        <c:ser>
          <c:idx val="1"/>
          <c:order val="1"/>
          <c:tx>
            <c:strRef>
              <c:f>Graph!$D$2</c:f>
              <c:strCache>
                <c:ptCount val="1"/>
                <c:pt idx="0">
                  <c:v>मध्यवर्ती उपभोग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Graph!$B$3:$B$5</c:f>
              <c:strCache>
                <c:ptCount val="3"/>
                <c:pt idx="0">
                  <c:v>2079/80</c:v>
                </c:pt>
                <c:pt idx="1">
                  <c:v>2080/81 R</c:v>
                </c:pt>
                <c:pt idx="2">
                  <c:v>2081/82 P</c:v>
                </c:pt>
              </c:strCache>
            </c:strRef>
          </c:cat>
          <c:val>
            <c:numRef>
              <c:f>Graph!$D$3:$D$5</c:f>
              <c:numCache>
                <c:formatCode>0</c:formatCode>
                <c:ptCount val="3"/>
                <c:pt idx="0">
                  <c:v>3457.113124991241</c:v>
                </c:pt>
                <c:pt idx="1">
                  <c:v>3727.3679779143458</c:v>
                </c:pt>
                <c:pt idx="2">
                  <c:v>3866.9612015679991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F-41E5-82FA-72EF50A669D9}"/>
            </c:ext>
          </c:extLst>
        </c:ser>
        <c:ser>
          <c:idx val="2"/>
          <c:order val="2"/>
          <c:tx>
            <c:strRef>
              <c:f>Graph!$E$2</c:f>
              <c:strCache>
                <c:ptCount val="1"/>
                <c:pt idx="0">
                  <c:v>कुल गार्हस्थ्य उत्पादन (आधारभूत मूल्यमा)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Graph!$B$3:$B$5</c:f>
              <c:strCache>
                <c:ptCount val="3"/>
                <c:pt idx="0">
                  <c:v>2079/80</c:v>
                </c:pt>
                <c:pt idx="1">
                  <c:v>2080/81 R</c:v>
                </c:pt>
                <c:pt idx="2">
                  <c:v>2081/82 P</c:v>
                </c:pt>
              </c:strCache>
            </c:strRef>
          </c:cat>
          <c:val>
            <c:numRef>
              <c:f>Graph!$E$3:$E$5</c:f>
              <c:numCache>
                <c:formatCode>0</c:formatCode>
                <c:ptCount val="3"/>
                <c:pt idx="0">
                  <c:v>4757.3905721982028</c:v>
                </c:pt>
                <c:pt idx="1">
                  <c:v>5053.4058530834891</c:v>
                </c:pt>
                <c:pt idx="2">
                  <c:v>5379.5905200114412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1F-41E5-82FA-72EF50A669D9}"/>
            </c:ext>
          </c:extLst>
        </c:ser>
        <c:ser>
          <c:idx val="3"/>
          <c:order val="3"/>
          <c:tx>
            <c:strRef>
              <c:f>Graph!$F$2</c:f>
              <c:strCache>
                <c:ptCount val="1"/>
                <c:pt idx="0">
                  <c:v>कुल गार्हस्थ्य उत्पादन (उपभोक्ताको मूल्यमा)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Graph!$B$3:$B$5</c:f>
              <c:strCache>
                <c:ptCount val="3"/>
                <c:pt idx="0">
                  <c:v>2079/80</c:v>
                </c:pt>
                <c:pt idx="1">
                  <c:v>2080/81 R</c:v>
                </c:pt>
                <c:pt idx="2">
                  <c:v>2081/82 P</c:v>
                </c:pt>
              </c:strCache>
            </c:strRef>
          </c:cat>
          <c:val>
            <c:numRef>
              <c:f>Graph!$F$3:$F$5</c:f>
              <c:numCache>
                <c:formatCode>0</c:formatCode>
                <c:ptCount val="3"/>
                <c:pt idx="0">
                  <c:v>5366.9962322912479</c:v>
                </c:pt>
                <c:pt idx="1">
                  <c:v>5709.0971433324394</c:v>
                </c:pt>
                <c:pt idx="2">
                  <c:v>6107.220785514196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1F-41E5-82FA-72EF50A669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937183824"/>
        <c:axId val="937192464"/>
      </c:barChart>
      <c:catAx>
        <c:axId val="93718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192464"/>
        <c:crosses val="autoZero"/>
        <c:auto val="1"/>
        <c:lblAlgn val="ctr"/>
        <c:lblOffset val="100"/>
        <c:noMultiLvlLbl val="0"/>
      </c:catAx>
      <c:valAx>
        <c:axId val="93719246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18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437007874015729E-3"/>
          <c:y val="0.8101829979585885"/>
          <c:w val="0.9782681539807524"/>
          <c:h val="0.16203922426363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53149606299214E-2"/>
          <c:y val="2.5428331875182269E-2"/>
          <c:w val="0.88389129483814521"/>
          <c:h val="0.47532771945173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Graph!$C$20</c:f>
              <c:strCache>
                <c:ptCount val="1"/>
                <c:pt idx="0">
                  <c:v>२०७९/८०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Graph!$B$21:$B$38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Graph!$C$21:$C$38</c:f>
              <c:numCache>
                <c:formatCode>0.0</c:formatCode>
                <c:ptCount val="18"/>
                <c:pt idx="0">
                  <c:v>24.027901701503687</c:v>
                </c:pt>
                <c:pt idx="1">
                  <c:v>0.50467113630871663</c:v>
                </c:pt>
                <c:pt idx="2">
                  <c:v>5.1221140846440409</c:v>
                </c:pt>
                <c:pt idx="3">
                  <c:v>1.616608646014845</c:v>
                </c:pt>
                <c:pt idx="4">
                  <c:v>0.4568586870806372</c:v>
                </c:pt>
                <c:pt idx="5">
                  <c:v>5.8054898587624866</c:v>
                </c:pt>
                <c:pt idx="6">
                  <c:v>14.063497329808811</c:v>
                </c:pt>
                <c:pt idx="7">
                  <c:v>6.6998644404293035</c:v>
                </c:pt>
                <c:pt idx="8">
                  <c:v>1.948168908460217</c:v>
                </c:pt>
                <c:pt idx="9">
                  <c:v>1.9494150728260689</c:v>
                </c:pt>
                <c:pt idx="10">
                  <c:v>7.0159993479806531</c:v>
                </c:pt>
                <c:pt idx="11">
                  <c:v>8.4567936942315196</c:v>
                </c:pt>
                <c:pt idx="12">
                  <c:v>0.95446672994703996</c:v>
                </c:pt>
                <c:pt idx="13">
                  <c:v>0.69492895083516426</c:v>
                </c:pt>
                <c:pt idx="14">
                  <c:v>9.8238324037553237</c:v>
                </c:pt>
                <c:pt idx="15">
                  <c:v>8.3077098864213426</c:v>
                </c:pt>
                <c:pt idx="16">
                  <c:v>1.9126588581133541</c:v>
                </c:pt>
                <c:pt idx="17">
                  <c:v>0.63902026287678493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E-4658-B3F6-4EF3B680998E}"/>
            </c:ext>
          </c:extLst>
        </c:ser>
        <c:ser>
          <c:idx val="1"/>
          <c:order val="1"/>
          <c:tx>
            <c:strRef>
              <c:f>Graph!$D$20</c:f>
              <c:strCache>
                <c:ptCount val="1"/>
                <c:pt idx="0">
                  <c:v>२०८०/८१ 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Graph!$B$21:$B$38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Graph!$D$21:$D$38</c:f>
              <c:numCache>
                <c:formatCode>0.0</c:formatCode>
                <c:ptCount val="18"/>
                <c:pt idx="0">
                  <c:v>24.709956928976364</c:v>
                </c:pt>
                <c:pt idx="1">
                  <c:v>0.47532590705549432</c:v>
                </c:pt>
                <c:pt idx="2">
                  <c:v>4.9323597612194732</c:v>
                </c:pt>
                <c:pt idx="3">
                  <c:v>1.6659489315456393</c:v>
                </c:pt>
                <c:pt idx="4">
                  <c:v>0.43637122229183883</c:v>
                </c:pt>
                <c:pt idx="5">
                  <c:v>5.3968521914198293</c:v>
                </c:pt>
                <c:pt idx="6">
                  <c:v>14.000895456013643</c:v>
                </c:pt>
                <c:pt idx="7">
                  <c:v>6.7849854322950929</c:v>
                </c:pt>
                <c:pt idx="8">
                  <c:v>2.4027925445340585</c:v>
                </c:pt>
                <c:pt idx="9">
                  <c:v>1.9359636409199152</c:v>
                </c:pt>
                <c:pt idx="10">
                  <c:v>6.5506802067627756</c:v>
                </c:pt>
                <c:pt idx="11">
                  <c:v>8.3978222068964108</c:v>
                </c:pt>
                <c:pt idx="12">
                  <c:v>0.98906729348506894</c:v>
                </c:pt>
                <c:pt idx="13">
                  <c:v>0.71313944329742263</c:v>
                </c:pt>
                <c:pt idx="14">
                  <c:v>9.5202789789362505</c:v>
                </c:pt>
                <c:pt idx="15">
                  <c:v>8.5414706224954386</c:v>
                </c:pt>
                <c:pt idx="16">
                  <c:v>1.8774893432940989</c:v>
                </c:pt>
                <c:pt idx="17">
                  <c:v>0.66859988856116703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E-4658-B3F6-4EF3B680998E}"/>
            </c:ext>
          </c:extLst>
        </c:ser>
        <c:ser>
          <c:idx val="2"/>
          <c:order val="2"/>
          <c:tx>
            <c:strRef>
              <c:f>Graph!$E$20</c:f>
              <c:strCache>
                <c:ptCount val="1"/>
                <c:pt idx="0">
                  <c:v>२०८१/८२ प्रा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Graph!$B$21:$B$38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Graph!$E$21:$E$38</c:f>
              <c:numCache>
                <c:formatCode>0.0</c:formatCode>
                <c:ptCount val="18"/>
                <c:pt idx="0">
                  <c:v>25.164171406717468</c:v>
                </c:pt>
                <c:pt idx="1">
                  <c:v>0.46055363645868974</c:v>
                </c:pt>
                <c:pt idx="2">
                  <c:v>4.9781288025071495</c:v>
                </c:pt>
                <c:pt idx="3">
                  <c:v>1.7331705829647652</c:v>
                </c:pt>
                <c:pt idx="4">
                  <c:v>0.42359993384784805</c:v>
                </c:pt>
                <c:pt idx="5">
                  <c:v>5.2353196006544449</c:v>
                </c:pt>
                <c:pt idx="6">
                  <c:v>14.554231725438784</c:v>
                </c:pt>
                <c:pt idx="7">
                  <c:v>7.2045946979987425</c:v>
                </c:pt>
                <c:pt idx="8">
                  <c:v>2.4638763221936801</c:v>
                </c:pt>
                <c:pt idx="9">
                  <c:v>1.9378991239667864</c:v>
                </c:pt>
                <c:pt idx="10">
                  <c:v>6.648372579042408</c:v>
                </c:pt>
                <c:pt idx="11">
                  <c:v>8.2924489780130095</c:v>
                </c:pt>
                <c:pt idx="12">
                  <c:v>0.96817604461234852</c:v>
                </c:pt>
                <c:pt idx="13">
                  <c:v>0.72064233728755067</c:v>
                </c:pt>
                <c:pt idx="14">
                  <c:v>8.7211834411484208</c:v>
                </c:pt>
                <c:pt idx="15">
                  <c:v>7.872589496549848</c:v>
                </c:pt>
                <c:pt idx="16">
                  <c:v>1.9079143029686922</c:v>
                </c:pt>
                <c:pt idx="17">
                  <c:v>0.7131269876293278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8E-4658-B3F6-4EF3B6809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457280"/>
        <c:axId val="163455840"/>
      </c:barChart>
      <c:catAx>
        <c:axId val="1634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55840"/>
        <c:crosses val="autoZero"/>
        <c:auto val="1"/>
        <c:lblAlgn val="ctr"/>
        <c:lblOffset val="100"/>
        <c:noMultiLvlLbl val="0"/>
      </c:catAx>
      <c:valAx>
        <c:axId val="16345584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5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497306858381834"/>
          <c:y val="4.6636965871503788E-2"/>
          <c:w val="0.48301084103617492"/>
          <c:h val="9.1183428971538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6302771475598"/>
          <c:y val="3.089865694927307E-2"/>
          <c:w val="0.88316239601405755"/>
          <c:h val="0.86183665594957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Graph!$C$43</c:f>
              <c:strCache>
                <c:ptCount val="1"/>
                <c:pt idx="0">
                  <c:v>2081/82 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24-4038-8052-9B6CAC59E5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24-4038-8052-9B6CAC59E50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D24-4038-8052-9B6CAC59E5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Graph!$B$44:$B$48</c:f>
              <c:strCache>
                <c:ptCount val="5"/>
                <c:pt idx="0">
                  <c:v>अन्तिम उपभोग खर्च</c:v>
                </c:pt>
                <c:pt idx="1">
                  <c:v>कुल पुँजि निर्माण</c:v>
                </c:pt>
                <c:pt idx="2">
                  <c:v>खुद निर्यात</c:v>
                </c:pt>
                <c:pt idx="4">
                  <c:v>व्यय विधिको जिडिपी</c:v>
                </c:pt>
              </c:strCache>
            </c:strRef>
          </c:cat>
          <c:val>
            <c:numRef>
              <c:f>Graph!$C$44:$C$48</c:f>
              <c:numCache>
                <c:formatCode>0</c:formatCode>
                <c:ptCount val="5"/>
                <c:pt idx="0">
                  <c:v>5707.0701045139558</c:v>
                </c:pt>
                <c:pt idx="1">
                  <c:v>1713.0958746878</c:v>
                </c:pt>
                <c:pt idx="2">
                  <c:v>-1495.3582963015929</c:v>
                </c:pt>
                <c:pt idx="4">
                  <c:v>5924.8076829001629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13-40EB-848D-E2227F5D2EAC}"/>
            </c:ext>
          </c:extLst>
        </c:ser>
        <c:ser>
          <c:idx val="1"/>
          <c:order val="1"/>
          <c:tx>
            <c:strRef>
              <c:f>Graph!$D$43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Graph!$B$44:$B$48</c:f>
              <c:strCache>
                <c:ptCount val="5"/>
                <c:pt idx="0">
                  <c:v>अन्तिम उपभोग खर्च</c:v>
                </c:pt>
                <c:pt idx="1">
                  <c:v>कुल पुँजि निर्माण</c:v>
                </c:pt>
                <c:pt idx="2">
                  <c:v>खुद निर्यात</c:v>
                </c:pt>
                <c:pt idx="4">
                  <c:v>व्यय विधिको जिडिपी</c:v>
                </c:pt>
              </c:strCache>
            </c:strRef>
          </c:cat>
          <c:val>
            <c:numRef>
              <c:f>Graph!$D$44:$D$48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A13-40EB-848D-E2227F5D2EAC}"/>
            </c:ext>
          </c:extLst>
        </c:ser>
        <c:ser>
          <c:idx val="2"/>
          <c:order val="2"/>
          <c:tx>
            <c:strRef>
              <c:f>Graph!$E$43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Graph!$B$44:$B$48</c:f>
              <c:strCache>
                <c:ptCount val="5"/>
                <c:pt idx="0">
                  <c:v>अन्तिम उपभोग खर्च</c:v>
                </c:pt>
                <c:pt idx="1">
                  <c:v>कुल पुँजि निर्माण</c:v>
                </c:pt>
                <c:pt idx="2">
                  <c:v>खुद निर्यात</c:v>
                </c:pt>
                <c:pt idx="4">
                  <c:v>व्यय विधिको जिडिपी</c:v>
                </c:pt>
              </c:strCache>
            </c:strRef>
          </c:cat>
          <c:val>
            <c:numRef>
              <c:f>Graph!$E$44:$E$48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EA13-40EB-848D-E2227F5D2E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03041728"/>
        <c:axId val="503039328"/>
      </c:barChart>
      <c:catAx>
        <c:axId val="5030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503039328"/>
        <c:crosses val="autoZero"/>
        <c:auto val="1"/>
        <c:lblAlgn val="ctr"/>
        <c:lblOffset val="900"/>
        <c:tickLblSkip val="1"/>
        <c:noMultiLvlLbl val="0"/>
      </c:catAx>
      <c:valAx>
        <c:axId val="503039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4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94876183955264E-2"/>
          <c:y val="0.11579150262467192"/>
          <c:w val="0.49930961754780651"/>
          <c:h val="0.87379183070866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17-476A-BC04-0CAF46D7EC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17-476A-BC04-0CAF46D7EC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A2-4E36-9EC8-DFD073162B07}"/>
              </c:ext>
            </c:extLst>
          </c:dPt>
          <c:dLbls>
            <c:dLbl>
              <c:idx val="0"/>
              <c:layout>
                <c:manualLayout>
                  <c:x val="-3.7035490128951271E-2"/>
                  <c:y val="0.150929297900262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17-476A-BC04-0CAF46D7EC46}"/>
                </c:ext>
              </c:extLst>
            </c:dLbl>
            <c:dLbl>
              <c:idx val="1"/>
              <c:layout>
                <c:manualLayout>
                  <c:x val="6.5737076343717907E-2"/>
                  <c:y val="-0.176569676837270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7-476A-BC04-0CAF46D7E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सरकारी उपभोग खर्च</c:v>
                </c:pt>
                <c:pt idx="1">
                  <c:v>निजि उपभोग खर्च</c:v>
                </c:pt>
                <c:pt idx="2">
                  <c:v>घरपरिवारलार्इ सहयोग गर्ने गैर नाफामूलक संस्था उपभोग खर्च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443040.07830113999</c:v>
                </c:pt>
                <c:pt idx="1">
                  <c:v>5146653.5844019828</c:v>
                </c:pt>
                <c:pt idx="2">
                  <c:v>117376.44181083349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7-476A-BC04-0CAF46D7EC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643717904827116"/>
          <c:y val="0.60932988845144354"/>
          <c:w val="0.43995640762296018"/>
          <c:h val="0.33027025918635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9216" cy="466593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2736" y="1"/>
            <a:ext cx="3039216" cy="466593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r">
              <a:defRPr sz="1200"/>
            </a:lvl1pPr>
          </a:lstStyle>
          <a:p>
            <a:fld id="{A2C273FD-3A49-4EAB-BC01-4A98D4ADBADD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2983"/>
            <a:ext cx="3039216" cy="466592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2736" y="8832983"/>
            <a:ext cx="3039216" cy="466592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r">
              <a:defRPr sz="1200"/>
            </a:lvl1pPr>
          </a:lstStyle>
          <a:p>
            <a:fld id="{E541F460-1E8B-4F35-9EF1-E47057AA31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4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736" y="1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/>
          <a:lstStyle>
            <a:lvl1pPr algn="r">
              <a:defRPr sz="1200"/>
            </a:lvl1pPr>
          </a:lstStyle>
          <a:p>
            <a:fld id="{A5B8B519-0A59-49A0-B7FA-A2AFB92F121D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1" tIns="46606" rIns="93211" bIns="466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17299"/>
            <a:ext cx="5610860" cy="4184809"/>
          </a:xfrm>
          <a:prstGeom prst="rect">
            <a:avLst/>
          </a:prstGeom>
        </p:spPr>
        <p:txBody>
          <a:bodyPr vert="horz" lIns="93211" tIns="46606" rIns="93211" bIns="466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2982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2736" y="8832982"/>
            <a:ext cx="3039216" cy="464979"/>
          </a:xfrm>
          <a:prstGeom prst="rect">
            <a:avLst/>
          </a:prstGeom>
        </p:spPr>
        <p:txBody>
          <a:bodyPr vert="horz" lIns="93211" tIns="46606" rIns="93211" bIns="46606" rtlCol="0" anchor="b"/>
          <a:lstStyle>
            <a:lvl1pPr algn="r">
              <a:defRPr sz="1200"/>
            </a:lvl1pPr>
          </a:lstStyle>
          <a:p>
            <a:fld id="{5BC9E3FA-9E49-4487-A9C4-DBA600345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7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9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1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9" y="-228600"/>
            <a:ext cx="9144000" cy="1524000"/>
          </a:xfrm>
          <a:solidFill>
            <a:srgbClr val="C00000"/>
          </a:solidFill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500" y="2362200"/>
            <a:ext cx="6400800" cy="990600"/>
          </a:xfrm>
          <a:noFill/>
          <a:ln w="19050"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057400" cy="244475"/>
          </a:xfrm>
          <a:prstGeom prst="rect">
            <a:avLst/>
          </a:prstGeom>
        </p:spPr>
        <p:txBody>
          <a:bodyPr/>
          <a:lstStyle/>
          <a:p>
            <a:fld id="{1391443A-B9BF-45CA-A3E4-6A7906ACE4EE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77000"/>
            <a:ext cx="1219200" cy="280988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2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6668491"/>
            <a:ext cx="1981200" cy="189509"/>
          </a:xfrm>
          <a:prstGeom prst="rect">
            <a:avLst/>
          </a:prstGeom>
        </p:spPr>
        <p:txBody>
          <a:bodyPr/>
          <a:lstStyle/>
          <a:p>
            <a:fld id="{6B3C30B6-C67A-4CCE-BE8E-20A6361B6C9A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1900" y="6585248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6668491"/>
            <a:ext cx="1981200" cy="189509"/>
          </a:xfrm>
          <a:prstGeom prst="rect">
            <a:avLst/>
          </a:prstGeom>
        </p:spPr>
        <p:txBody>
          <a:bodyPr/>
          <a:lstStyle/>
          <a:p>
            <a:fld id="{8E68B8DB-84CF-4B5B-8A74-DC0B66B01B06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1900" y="6585248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4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5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70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1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00801"/>
            <a:ext cx="1981200" cy="373794"/>
          </a:xfrm>
          <a:prstGeom prst="rect">
            <a:avLst/>
          </a:prstGeom>
        </p:spPr>
        <p:txBody>
          <a:bodyPr/>
          <a:lstStyle/>
          <a:p>
            <a:fld id="{981209C4-7C21-4FC5-87D0-915ED34CCD33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604172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5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5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6668491"/>
            <a:ext cx="1981200" cy="189509"/>
          </a:xfrm>
          <a:prstGeom prst="rect">
            <a:avLst/>
          </a:prstGeom>
        </p:spPr>
        <p:txBody>
          <a:bodyPr/>
          <a:lstStyle/>
          <a:p>
            <a:fld id="{465F8D79-4CB8-43A0-9845-A22730A5C42A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1900" y="6585248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5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6668491"/>
            <a:ext cx="1981200" cy="189509"/>
          </a:xfrm>
          <a:prstGeom prst="rect">
            <a:avLst/>
          </a:prstGeom>
        </p:spPr>
        <p:txBody>
          <a:bodyPr/>
          <a:lstStyle/>
          <a:p>
            <a:fld id="{9427B7AC-16A5-4BFF-9AAB-CCD195E1FCB2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1900" y="6585248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5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67200" y="6668491"/>
            <a:ext cx="1981200" cy="189509"/>
          </a:xfrm>
          <a:prstGeom prst="rect">
            <a:avLst/>
          </a:prstGeom>
        </p:spPr>
        <p:txBody>
          <a:bodyPr/>
          <a:lstStyle/>
          <a:p>
            <a:fld id="{0C428146-BED8-4965-8B63-F6E74A63D804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1900" y="6585248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9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67200" y="6668491"/>
            <a:ext cx="1981200" cy="189509"/>
          </a:xfrm>
          <a:prstGeom prst="rect">
            <a:avLst/>
          </a:prstGeom>
        </p:spPr>
        <p:txBody>
          <a:bodyPr/>
          <a:lstStyle/>
          <a:p>
            <a:fld id="{60B8B9C3-3859-4B2E-8018-C7891D0E3A35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81900" y="6585248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2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67200" y="6668491"/>
            <a:ext cx="1981200" cy="189509"/>
          </a:xfrm>
          <a:prstGeom prst="rect">
            <a:avLst/>
          </a:prstGeom>
        </p:spPr>
        <p:txBody>
          <a:bodyPr/>
          <a:lstStyle/>
          <a:p>
            <a:fld id="{FD0EE7D7-1CBB-47B2-B81A-3F3FF352B519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1900" y="6585248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2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6668491"/>
            <a:ext cx="1981200" cy="189509"/>
          </a:xfrm>
          <a:prstGeom prst="rect">
            <a:avLst/>
          </a:prstGeom>
        </p:spPr>
        <p:txBody>
          <a:bodyPr/>
          <a:lstStyle/>
          <a:p>
            <a:fld id="{CAB94FA4-A28F-42F0-83AB-1F63D9B8AC37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1900" y="6585248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7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6668491"/>
            <a:ext cx="1981200" cy="189509"/>
          </a:xfrm>
          <a:prstGeom prst="rect">
            <a:avLst/>
          </a:prstGeom>
        </p:spPr>
        <p:txBody>
          <a:bodyPr/>
          <a:lstStyle/>
          <a:p>
            <a:fld id="{12F22FBC-8B7B-4FB8-928B-F7DF1BDB3035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1900" y="6585248"/>
            <a:ext cx="12192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44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2068" y="1371600"/>
            <a:ext cx="7374732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1219200"/>
            <a:ext cx="8686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6248400"/>
            <a:ext cx="8686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1" descr="flag"/>
          <p:cNvPicPr>
            <a:picLocks noChangeAspect="1" noChangeArrowheads="1" noCrop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8429069" y="76200"/>
            <a:ext cx="714931" cy="78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76200"/>
            <a:ext cx="894934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C8E3-7240-42AB-9302-D5B937F7995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8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200400"/>
            <a:ext cx="6781800" cy="297180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ne-NP" sz="3600" b="1" dirty="0">
                <a:cs typeface="Kalimati" panose="00000400000000000000" pitchFamily="2"/>
              </a:rPr>
              <a:t>२०८२</a:t>
            </a:r>
            <a:r>
              <a:rPr lang="en-US" sz="3600" b="1" dirty="0">
                <a:cs typeface="Kalimati" panose="00000400000000000000" pitchFamily="2"/>
              </a:rPr>
              <a:t>,</a:t>
            </a:r>
            <a:r>
              <a:rPr lang="hi-IN" sz="3600" b="1" dirty="0">
                <a:cs typeface="Kalimati" panose="00000400000000000000" pitchFamily="2"/>
              </a:rPr>
              <a:t> </a:t>
            </a:r>
            <a:r>
              <a:rPr lang="ne-NP" sz="3600" b="1" dirty="0">
                <a:cs typeface="Kalimati" panose="00000400000000000000" pitchFamily="2"/>
              </a:rPr>
              <a:t>वैशाख १७</a:t>
            </a:r>
            <a:endParaRPr lang="ne-NP" sz="3600" b="1" dirty="0"/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(April 29, 2025)</a:t>
            </a:r>
            <a:r>
              <a:rPr lang="ne-NP" sz="3600" b="1" dirty="0"/>
              <a:t> </a:t>
            </a:r>
            <a:endParaRPr lang="en-US" sz="3600" b="1" dirty="0"/>
          </a:p>
          <a:p>
            <a:endParaRPr lang="en-US" b="1" dirty="0">
              <a:solidFill>
                <a:srgbClr val="0070C0"/>
              </a:solidFill>
              <a:cs typeface="Kalimati" panose="00000400000000000000" pitchFamily="2"/>
            </a:endParaRPr>
          </a:p>
          <a:p>
            <a:endParaRPr lang="en-US" b="1" dirty="0">
              <a:solidFill>
                <a:srgbClr val="0070C0"/>
              </a:solidFill>
              <a:cs typeface="Kalimati" panose="00000400000000000000" pitchFamily="2"/>
            </a:endParaRPr>
          </a:p>
          <a:p>
            <a:r>
              <a:rPr lang="ne-NP" sz="3600" b="1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तथ्याङ्क कार्यालय</a:t>
            </a:r>
          </a:p>
          <a:p>
            <a:r>
              <a:rPr lang="ne-NP" sz="3600" b="1" dirty="0">
                <a:solidFill>
                  <a:srgbClr val="FF0000"/>
                </a:solidFill>
                <a:cs typeface="Kalimati" panose="00000400000000000000" pitchFamily="2"/>
              </a:rPr>
              <a:t>थापाथली, काठमाडौँ</a:t>
            </a:r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839200" cy="1752600"/>
          </a:xfrm>
          <a:noFill/>
        </p:spPr>
        <p:txBody>
          <a:bodyPr>
            <a:normAutofit/>
          </a:bodyPr>
          <a:lstStyle/>
          <a:p>
            <a:r>
              <a:rPr lang="ne-IN" b="1" dirty="0">
                <a:solidFill>
                  <a:schemeClr val="tx1"/>
                </a:solidFill>
                <a:cs typeface="Kalimati" panose="00000400000000000000" pitchFamily="2"/>
              </a:rPr>
              <a:t>वार्षिक</a:t>
            </a:r>
            <a: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  <a:t> राष्ट्रिय लेखा </a:t>
            </a:r>
            <a:r>
              <a:rPr lang="ne-IN" b="1" dirty="0">
                <a:solidFill>
                  <a:schemeClr val="tx1"/>
                </a:solidFill>
                <a:cs typeface="Kalimati" panose="00000400000000000000" pitchFamily="2"/>
              </a:rPr>
              <a:t>अनुमान सार्वजनिक कार्यक्रम</a:t>
            </a:r>
            <a:b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</a:br>
            <a:br>
              <a:rPr lang="ne-NP" sz="1800" b="1" dirty="0">
                <a:solidFill>
                  <a:schemeClr val="tx1"/>
                </a:solidFill>
                <a:cs typeface="Kalimati" panose="00000400000000000000" pitchFamily="2"/>
              </a:rPr>
            </a:b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आर्थिक वर्षः </a:t>
            </a:r>
            <a:r>
              <a:rPr lang="ne-IN" sz="2800" b="1" dirty="0">
                <a:solidFill>
                  <a:srgbClr val="0070C0"/>
                </a:solidFill>
                <a:cs typeface="Kalimati" panose="00000400000000000000" pitchFamily="2"/>
              </a:rPr>
              <a:t>२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०</a:t>
            </a:r>
            <a:r>
              <a:rPr lang="hi-IN" sz="2800" b="1" dirty="0">
                <a:solidFill>
                  <a:srgbClr val="0070C0"/>
                </a:solidFill>
                <a:cs typeface="Kalimati" panose="00000400000000000000" pitchFamily="2"/>
              </a:rPr>
              <a:t>८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१</a:t>
            </a:r>
            <a:r>
              <a:rPr lang="en-US" sz="2800" b="1" dirty="0">
                <a:solidFill>
                  <a:srgbClr val="0070C0"/>
                </a:solidFill>
                <a:cs typeface="Kalimati" panose="00000400000000000000" pitchFamily="2"/>
              </a:rPr>
              <a:t>/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८२</a:t>
            </a:r>
            <a:endParaRPr lang="en-US" sz="2800" dirty="0">
              <a:solidFill>
                <a:schemeClr val="tx1"/>
              </a:solidFill>
              <a:cs typeface="Kalimati" panose="00000400000000000000" pitchFamily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7DA6-6D80-4EC8-AF92-8B3277A8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9B6D-E096-49BA-BA1B-97ABE8F99F35}" type="datetime4">
              <a:rPr lang="en-US" smtClean="0"/>
              <a:t>April 29, 2025</a:t>
            </a:fld>
            <a:endParaRPr lang="en-US" dirty="0"/>
          </a:p>
        </p:txBody>
      </p:sp>
      <p:pic>
        <p:nvPicPr>
          <p:cNvPr id="5" name="Picture 4" descr="Government of Nepal - Wikipedia">
            <a:extLst>
              <a:ext uri="{FF2B5EF4-FFF2-40B4-BE49-F238E27FC236}">
                <a16:creationId xmlns:a16="http://schemas.microsoft.com/office/drawing/2014/main" id="{E9ED5D61-AD19-9699-E045-620760D5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11690"/>
            <a:ext cx="609600" cy="5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E3C112-C340-6370-0755-4B4AAB284CAE}"/>
              </a:ext>
            </a:extLst>
          </p:cNvPr>
          <p:cNvSpPr txBox="1"/>
          <p:nvPr/>
        </p:nvSpPr>
        <p:spPr>
          <a:xfrm>
            <a:off x="0" y="30480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dirty="0">
                <a:solidFill>
                  <a:srgbClr val="0070C0"/>
                </a:solidFill>
                <a:cs typeface="Kalimati" panose="00000400000000000000" pitchFamily="2"/>
              </a:rPr>
              <a:t>नेपालको आर्थिक वृद्धिसम्बन्धी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FDC58-3E00-4314-992A-63B1B976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1"/>
            <a:ext cx="1981200" cy="373794"/>
          </a:xfrm>
        </p:spPr>
        <p:txBody>
          <a:bodyPr/>
          <a:lstStyle/>
          <a:p>
            <a:fld id="{7F035422-6FE4-47D7-B022-EA6F2F6C8A6A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FA08DDD-F654-A243-253F-6B7752F0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१०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16D3A0-69BF-EF8F-B6D4-A19D9C89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ne-NP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Kalimati" panose="00000400000000000000" pitchFamily="2"/>
              </a:rPr>
              <a:t>बृहत् औद्योगिक समूह तथा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GDP </a:t>
            </a:r>
            <a:r>
              <a:rPr lang="ne-NP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Kalimati" panose="00000400000000000000" pitchFamily="2"/>
              </a:rPr>
              <a:t>को वृद्धिदर</a:t>
            </a:r>
            <a:br>
              <a:rPr lang="en-US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Kalimati" panose="00000400000000000000" pitchFamily="2"/>
              </a:rPr>
            </a:br>
            <a:r>
              <a:rPr lang="ne-NP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Kalimati" panose="00000400000000000000" pitchFamily="2"/>
              </a:rPr>
              <a:t>(आधारभूत मूल्यमा)</a:t>
            </a:r>
            <a:endParaRPr kumimoji="1" lang="ja-JP" alt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ED017F4-948C-B0F6-D24E-E4F083F5B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735424"/>
              </p:ext>
            </p:extLst>
          </p:nvPr>
        </p:nvGraphicFramePr>
        <p:xfrm>
          <a:off x="76200" y="1173162"/>
          <a:ext cx="8991600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07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2298D-BD58-186C-4DEF-631D0B053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7E01-389F-6F95-7236-5A843929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1"/>
            <a:ext cx="1981200" cy="373794"/>
          </a:xfrm>
        </p:spPr>
        <p:txBody>
          <a:bodyPr/>
          <a:lstStyle/>
          <a:p>
            <a:fld id="{7F035422-6FE4-47D7-B022-EA6F2F6C8A6A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5DAC4B-211A-BA5B-D57E-905ACA74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१०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BF31A7E-3F9E-205D-A2A4-74156154F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259868"/>
              </p:ext>
            </p:extLst>
          </p:nvPr>
        </p:nvGraphicFramePr>
        <p:xfrm>
          <a:off x="76200" y="1173162"/>
          <a:ext cx="8991600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4D44ED7-94D5-D7CA-376B-8A530E8A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061522"/>
          </a:xfrm>
        </p:spPr>
        <p:txBody>
          <a:bodyPr>
            <a:normAutofit/>
          </a:bodyPr>
          <a:lstStyle/>
          <a:p>
            <a:pPr algn="ctr"/>
            <a:r>
              <a:rPr lang="ne-NP" sz="28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प्राथमि</a:t>
            </a:r>
            <a:r>
              <a:rPr lang="ne-NP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क,</a:t>
            </a:r>
            <a:r>
              <a:rPr lang="ne-NP" sz="28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द्वितीय</a:t>
            </a:r>
            <a:r>
              <a:rPr lang="ne-NP" sz="28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, तथा </a:t>
            </a:r>
            <a:r>
              <a:rPr lang="ne-NP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सेवा</a:t>
            </a:r>
            <a:r>
              <a:rPr lang="en-US" sz="28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  </a:t>
            </a:r>
            <a:r>
              <a:rPr lang="ne-NP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क्षेत्रको </a:t>
            </a:r>
            <a:br>
              <a:rPr lang="ne-NP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r>
              <a:rPr lang="ne-NP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कुल मूल्य अभिवृद्धि वृद्धिदर (आधारभूत मूल्यमा)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5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3806F-234F-9AD8-BA01-90AA5DB35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4F33A-CDBD-8797-256F-4A63AB24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1"/>
            <a:ext cx="1981200" cy="373794"/>
          </a:xfrm>
        </p:spPr>
        <p:txBody>
          <a:bodyPr/>
          <a:lstStyle/>
          <a:p>
            <a:fld id="{7F035422-6FE4-47D7-B022-EA6F2F6C8A6A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1CAC262-5C14-409C-867E-32885EB5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१०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8F2A87-020E-D5FA-43D7-087E15F9E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358203"/>
              </p:ext>
            </p:extLst>
          </p:nvPr>
        </p:nvGraphicFramePr>
        <p:xfrm>
          <a:off x="76200" y="1219200"/>
          <a:ext cx="8991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9F90EB3-77E3-6FB6-16D4-47818940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11138"/>
            <a:ext cx="77724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ne-NP" sz="32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प्राथमि</a:t>
            </a:r>
            <a:r>
              <a:rPr lang="ne-NP" sz="32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क,</a:t>
            </a:r>
            <a:r>
              <a:rPr lang="ne-NP" sz="32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32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द्वितीय</a:t>
            </a:r>
            <a:r>
              <a:rPr lang="ne-NP" sz="32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, तथा </a:t>
            </a:r>
            <a:r>
              <a:rPr lang="ne-NP" sz="32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सेवा</a:t>
            </a:r>
            <a:r>
              <a:rPr lang="en-US" sz="3200" dirty="0">
                <a:effectLst/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  </a:t>
            </a:r>
            <a:r>
              <a:rPr lang="ne-NP" sz="32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क्षेत्रको </a:t>
            </a:r>
            <a:br>
              <a:rPr lang="ne-NP" sz="32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r>
              <a:rPr lang="ne-NP" sz="32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कुल गार्हस्थ्य उत्पादन</a:t>
            </a:r>
            <a:r>
              <a:rPr lang="ne-NP" sz="32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मा योगदान (प्रतिशतमा)</a:t>
            </a:r>
            <a:endParaRPr lang="en-US" sz="3200" dirty="0">
              <a:latin typeface="Kokila" panose="020B0604020202020204" pitchFamily="34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746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अर्थतन्त्रको</a:t>
            </a:r>
            <a:r>
              <a:rPr lang="ne-NP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आकार</a:t>
            </a:r>
            <a:r>
              <a:rPr lang="ne-NP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Kalimati" panose="00000400000000000000" pitchFamily="2"/>
              </a:rPr>
              <a:t>(</a:t>
            </a:r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प्रचलित मूल्यमा</a:t>
            </a:r>
            <a:r>
              <a:rPr lang="en-US" sz="3200" b="1" dirty="0">
                <a:latin typeface="Times New Roman" pitchFamily="18" charset="0"/>
                <a:cs typeface="Kalimati" panose="00000400000000000000" pitchFamily="2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4051" y="1383268"/>
            <a:ext cx="11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b="1" dirty="0">
                <a:solidFill>
                  <a:srgbClr val="002060"/>
                </a:solidFill>
                <a:latin typeface="Arial"/>
                <a:cs typeface="Kalimati" panose="00000400000000000000" pitchFamily="2"/>
              </a:rPr>
              <a:t>रू. अर्ब</a:t>
            </a:r>
            <a:endParaRPr lang="en-US" sz="2400" b="1" dirty="0">
              <a:solidFill>
                <a:srgbClr val="002060"/>
              </a:solidFill>
              <a:latin typeface="Arial"/>
              <a:cs typeface="Kalimati" panose="00000400000000000000" pitchFamily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1D20-0F17-46CA-9AC2-E0035ABC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1"/>
            <a:ext cx="1981200" cy="373794"/>
          </a:xfrm>
        </p:spPr>
        <p:txBody>
          <a:bodyPr/>
          <a:lstStyle/>
          <a:p>
            <a:fld id="{61B9FC97-DD22-4C01-B229-0C7857D5E57C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F635B4-8530-EC30-1BFA-F2226386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१३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EA6F2C-852E-4A6B-9D33-352AF6596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50271"/>
              </p:ext>
            </p:extLst>
          </p:nvPr>
        </p:nvGraphicFramePr>
        <p:xfrm>
          <a:off x="152400" y="1295400"/>
          <a:ext cx="8915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>
            <a:noAutofit/>
          </a:bodyPr>
          <a:lstStyle/>
          <a:p>
            <a:pPr algn="ctr"/>
            <a:r>
              <a:rPr lang="ne-NP" sz="2400" b="1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औद्योगिक</a:t>
            </a:r>
            <a:r>
              <a:rPr lang="ne-NP" sz="2400" b="1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b="1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वर्गीकरणअनुसारका क्षेत्रको </a:t>
            </a:r>
            <a:br>
              <a:rPr lang="ne-NP" sz="2400" b="1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</a:br>
            <a:r>
              <a:rPr lang="ne-NP" sz="2400" b="1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कुल मूल्य अभिवृद्धि वृद्धिदर (आधारभूत मूल्यमा)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8ECF4-A13B-4F21-8C94-8EA8FCE7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1"/>
            <a:ext cx="1981200" cy="373794"/>
          </a:xfrm>
        </p:spPr>
        <p:txBody>
          <a:bodyPr/>
          <a:lstStyle/>
          <a:p>
            <a:fld id="{84E006EC-4C59-4A46-82CD-CF33EEA9511F}" type="datetime4">
              <a:rPr lang="en-US" smtClean="0"/>
              <a:t>April 29, 2025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95D8AC-9500-745F-9C9D-FF14D749C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80391"/>
              </p:ext>
            </p:extLst>
          </p:nvPr>
        </p:nvGraphicFramePr>
        <p:xfrm>
          <a:off x="152400" y="1219200"/>
          <a:ext cx="8839202" cy="495544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5786">
                  <a:extLst>
                    <a:ext uri="{9D8B030D-6E8A-4147-A177-3AD203B41FA5}">
                      <a16:colId xmlns:a16="http://schemas.microsoft.com/office/drawing/2014/main" val="1948191095"/>
                    </a:ext>
                  </a:extLst>
                </a:gridCol>
                <a:gridCol w="5503296">
                  <a:extLst>
                    <a:ext uri="{9D8B030D-6E8A-4147-A177-3AD203B41FA5}">
                      <a16:colId xmlns:a16="http://schemas.microsoft.com/office/drawing/2014/main" val="514677819"/>
                    </a:ext>
                  </a:extLst>
                </a:gridCol>
                <a:gridCol w="980040">
                  <a:extLst>
                    <a:ext uri="{9D8B030D-6E8A-4147-A177-3AD203B41FA5}">
                      <a16:colId xmlns:a16="http://schemas.microsoft.com/office/drawing/2014/main" val="4019536943"/>
                    </a:ext>
                  </a:extLst>
                </a:gridCol>
                <a:gridCol w="980040">
                  <a:extLst>
                    <a:ext uri="{9D8B030D-6E8A-4147-A177-3AD203B41FA5}">
                      <a16:colId xmlns:a16="http://schemas.microsoft.com/office/drawing/2014/main" val="1110198610"/>
                    </a:ext>
                  </a:extLst>
                </a:gridCol>
                <a:gridCol w="980040">
                  <a:extLst>
                    <a:ext uri="{9D8B030D-6E8A-4147-A177-3AD203B41FA5}">
                      <a16:colId xmlns:a16="http://schemas.microsoft.com/office/drawing/2014/main" val="192422668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endParaRPr lang="ja-JP" alt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dirty="0">
                          <a:effectLst/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औद्योगिक</a:t>
                      </a:r>
                      <a:r>
                        <a:rPr lang="ne-NP" sz="1400" b="1" dirty="0">
                          <a:effectLst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</a:t>
                      </a:r>
                      <a:r>
                        <a:rPr lang="ne-NP" sz="1400" b="1" dirty="0">
                          <a:effectLst/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वर्गीकरण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2079/80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2080/81 R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2081/82 P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9117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कृषि, वन तथा मत्स्य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3.28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66204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खानी तथा उत्खनन् 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1.99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45972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उद्योग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-1.70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-2.02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3.78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21317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विद्युत, ग्याँस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19.76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10.96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13.82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49584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पानी आपूर्ति, ढल, फोहोर व्यवस्थापन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86736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निर्माण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-1.48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-2.20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2.21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07203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थोक तथा खुद्रा व्यापार; गाडि तथा मोटरसाइकल मर्मत सेवा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-4.10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-0.36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3.30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3720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यातायात तथा भण्डारण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13.43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9.45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38215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आवास तथा भोजन सेवा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21.03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75659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J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सूचना तथा सञ्चार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4.81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74414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K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वित्तीय तथा विमासम्बन्धी सेवा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7.92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7.94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6.29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9418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घर, जग्गा कारोवारको सेवा 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2.72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0732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पेशागत वैज्ञानिक तथा प्राविधिक क्रियाकलाप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3.98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68312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प्रशासनिक तथा सहयोगी सेवाका क्रियाकलाप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3.97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6824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14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सार्वजनिक प्रशासन तथा रक्षा; अनिवार्य सामाजिक सुरक्षा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5.46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4.27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2.24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9273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शिक्षा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3.93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2.15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1.98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8528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Q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मानव स्वास्थ्य तथा सामाजिक कार्यका क्रियाकलाप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6.57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5.31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4.77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79699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R-T 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अन्य सेवासम्बन्धी क्रियाकलाप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5.64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4.27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3.92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10409"/>
                  </a:ext>
                </a:extLst>
              </a:tr>
              <a:tr h="245207">
                <a:tc>
                  <a:txBody>
                    <a:bodyPr/>
                    <a:lstStyle/>
                    <a:p>
                      <a:pPr algn="l" fontAlgn="b"/>
                      <a:endParaRPr lang="ja-JP" altLang="en-US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कुल गार्हस्थ्य उत्पादनको वार्षिक वृद्धिदर (आधारभूत मूल्यमा)</a:t>
                      </a:r>
                      <a:r>
                        <a:rPr lang="en-US" sz="16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2.29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3.36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3.99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05350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46FC129-2AB2-19DA-443B-32E84CBD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१५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7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08065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GDP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e-NP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e-NP" sz="2400" b="1" dirty="0">
                <a:latin typeface="Times New Roman" pitchFamily="18" charset="0"/>
                <a:cs typeface="Kalimati" panose="00000400000000000000" pitchFamily="2"/>
              </a:rPr>
              <a:t>मा </a:t>
            </a:r>
            <a:r>
              <a:rPr lang="ne-NP" sz="2400" b="1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औद्योगिक</a:t>
            </a:r>
            <a:r>
              <a:rPr lang="ne-NP" sz="2400" b="1" dirty="0">
                <a:effectLst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b="1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वर्गीकरणअनुसारका क्षेत्रको योगदान </a:t>
            </a:r>
            <a:endParaRPr lang="en-US" b="1" dirty="0">
              <a:latin typeface="Times New Roman" pitchFamily="18" charset="0"/>
              <a:cs typeface="Kalimati" panose="00000400000000000000" pitchFamily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159C9-A974-4F94-A1B5-B6F70CAD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1"/>
            <a:ext cx="1981200" cy="373794"/>
          </a:xfrm>
        </p:spPr>
        <p:txBody>
          <a:bodyPr/>
          <a:lstStyle/>
          <a:p>
            <a:fld id="{6DDE84BF-F7E7-421A-A182-4A27ACD98B04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372F5DC-40A4-72C4-34F4-5D64BD69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१४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14967B-2172-4E2E-8E0F-49038ABE3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212134"/>
              </p:ext>
            </p:extLst>
          </p:nvPr>
        </p:nvGraphicFramePr>
        <p:xfrm>
          <a:off x="-152400" y="1233055"/>
          <a:ext cx="9296400" cy="486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79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EA03-A5DE-72A9-4D86-AAF8A2AC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944562"/>
          </a:xfrm>
        </p:spPr>
        <p:txBody>
          <a:bodyPr>
            <a:noAutofit/>
          </a:bodyPr>
          <a:lstStyle/>
          <a:p>
            <a:pPr algn="ctr"/>
            <a:r>
              <a:rPr lang="ne-NP" altLang="ja-JP" sz="2800" b="1" dirty="0">
                <a:latin typeface="Times New Roman" panose="02020603050405020304" pitchFamily="18" charset="0"/>
                <a:cs typeface="Kalimati" panose="00000400000000000000" pitchFamily="2"/>
              </a:rPr>
              <a:t>व्यय विधिबाट अनुमानित </a:t>
            </a:r>
            <a:r>
              <a:rPr lang="en-US" altLang="ja-JP" sz="2800" b="1" dirty="0">
                <a:latin typeface="Times New Roman" panose="02020603050405020304" pitchFamily="18" charset="0"/>
                <a:cs typeface="Kalimati" panose="00000400000000000000" pitchFamily="2"/>
              </a:rPr>
              <a:t>GDP, </a:t>
            </a:r>
            <a:r>
              <a:rPr lang="ne-NP" altLang="ja-JP" sz="2800" b="1" dirty="0">
                <a:latin typeface="Times New Roman" panose="02020603050405020304" pitchFamily="18" charset="0"/>
                <a:cs typeface="Kalimati" panose="00000400000000000000" pitchFamily="2"/>
              </a:rPr>
              <a:t>२०८१/८२ </a:t>
            </a:r>
            <a:br>
              <a:rPr lang="en-US" altLang="ja-JP" sz="28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altLang="ja-JP" sz="2000" b="1" dirty="0">
                <a:latin typeface="Times New Roman" panose="02020603050405020304" pitchFamily="18" charset="0"/>
                <a:cs typeface="Kalimati" panose="00000400000000000000" pitchFamily="2"/>
              </a:rPr>
              <a:t>(प्रचलित मूल्यमा)</a:t>
            </a:r>
            <a:endParaRPr kumimoji="1" lang="ja-JP" alt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F4EE4-6782-BB52-10C0-73F7FC81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1"/>
            <a:ext cx="1981200" cy="373794"/>
          </a:xfrm>
        </p:spPr>
        <p:txBody>
          <a:bodyPr/>
          <a:lstStyle/>
          <a:p>
            <a:fld id="{981209C4-7C21-4FC5-87D0-915ED34CCD33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66DACB7-8501-D6FA-35BE-2DB46ED8A77E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533400" cy="4429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e-NP" dirty="0">
                <a:latin typeface="Fontasy Himali" panose="04020500000000000000" pitchFamily="82" charset="0"/>
              </a:rPr>
              <a:t>१६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D100B-ADA9-BF6B-9373-8F434A151B11}"/>
              </a:ext>
            </a:extLst>
          </p:cNvPr>
          <p:cNvSpPr txBox="1"/>
          <p:nvPr/>
        </p:nvSpPr>
        <p:spPr>
          <a:xfrm>
            <a:off x="7848600" y="130706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रू अर्ब</a:t>
            </a:r>
            <a:endParaRPr lang="en-US" dirty="0">
              <a:cs typeface="Kalimati" panose="00000400000000000000" pitchFamily="2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BE443A-7FFF-C8EF-99AF-8D805633B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63673"/>
              </p:ext>
            </p:extLst>
          </p:nvPr>
        </p:nvGraphicFramePr>
        <p:xfrm>
          <a:off x="76200" y="1307068"/>
          <a:ext cx="8991600" cy="501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03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2F52-D89E-4432-8CF1-3F2E1F1E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81800" cy="944562"/>
          </a:xfrm>
        </p:spPr>
        <p:txBody>
          <a:bodyPr>
            <a:noAutofit/>
          </a:bodyPr>
          <a:lstStyle/>
          <a:p>
            <a:pPr algn="ctr"/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अन्तिम उपभोग खर्चको अवस्था</a:t>
            </a:r>
            <a:b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२०८१/८२</a:t>
            </a:r>
            <a:endParaRPr lang="en-US" sz="29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3C076-2214-4A7A-A917-CB6BAEA2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1"/>
            <a:ext cx="1981200" cy="373794"/>
          </a:xfrm>
        </p:spPr>
        <p:txBody>
          <a:bodyPr/>
          <a:lstStyle/>
          <a:p>
            <a:fld id="{367B03B3-4157-4B45-8DF5-F9D6C838C449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B9B0DBF-40C5-84D8-65C6-1C896933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१७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1AE2316-4C65-1372-96BF-17D193744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436580"/>
              </p:ext>
            </p:extLst>
          </p:nvPr>
        </p:nvGraphicFramePr>
        <p:xfrm>
          <a:off x="152400" y="13716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6B3FED7-9056-CD7F-B6EA-CD140957294D}"/>
              </a:ext>
            </a:extLst>
          </p:cNvPr>
          <p:cNvSpPr txBox="1"/>
          <p:nvPr/>
        </p:nvSpPr>
        <p:spPr>
          <a:xfrm>
            <a:off x="152400" y="1329369"/>
            <a:ext cx="388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cs typeface="Kalimati" panose="00000400000000000000" pitchFamily="2"/>
              </a:rPr>
              <a:t>अन्तिम</a:t>
            </a:r>
            <a:r>
              <a:rPr lang="en-US" sz="2000" b="1" dirty="0">
                <a:cs typeface="Kalimati" panose="00000400000000000000" pitchFamily="2"/>
              </a:rPr>
              <a:t> </a:t>
            </a:r>
            <a:r>
              <a:rPr lang="en-US" sz="2000" b="1" dirty="0" err="1">
                <a:cs typeface="Kalimati" panose="00000400000000000000" pitchFamily="2"/>
              </a:rPr>
              <a:t>उपभोग</a:t>
            </a:r>
            <a:r>
              <a:rPr lang="en-US" sz="2000" b="1" dirty="0">
                <a:cs typeface="Kalimati" panose="00000400000000000000" pitchFamily="2"/>
              </a:rPr>
              <a:t> </a:t>
            </a:r>
            <a:r>
              <a:rPr lang="en-US" sz="2000" b="1" dirty="0" err="1">
                <a:cs typeface="Kalimati" panose="00000400000000000000" pitchFamily="2"/>
              </a:rPr>
              <a:t>खर्च</a:t>
            </a:r>
            <a:r>
              <a:rPr lang="ne-NP" sz="2000" b="1" dirty="0">
                <a:cs typeface="Kalimati" panose="00000400000000000000" pitchFamily="2"/>
              </a:rPr>
              <a:t>ः ५७ खर्ब ७ अर्ब</a:t>
            </a:r>
            <a:endParaRPr lang="en-US" sz="2000" b="1" dirty="0">
              <a:cs typeface="Kalimati" panose="00000400000000000000" pitchFamily="2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D0C6CE7-7D23-3D80-685B-AF9CA37A0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313770"/>
              </p:ext>
            </p:extLst>
          </p:nvPr>
        </p:nvGraphicFramePr>
        <p:xfrm>
          <a:off x="6019800" y="1219199"/>
          <a:ext cx="3048000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63D219-DFB9-7F16-1F35-52E5904885BB}"/>
              </a:ext>
            </a:extLst>
          </p:cNvPr>
          <p:cNvCxnSpPr/>
          <p:nvPr/>
        </p:nvCxnSpPr>
        <p:spPr>
          <a:xfrm flipV="1">
            <a:off x="4724400" y="3200400"/>
            <a:ext cx="1219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23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9AAAA-E800-B668-62FF-9E134DE38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6002-C6DB-3B2B-A383-F0D16250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81800" cy="944562"/>
          </a:xfrm>
        </p:spPr>
        <p:txBody>
          <a:bodyPr>
            <a:noAutofit/>
          </a:bodyPr>
          <a:lstStyle/>
          <a:p>
            <a:pPr algn="ctr"/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कुल पुँजि निर्माणको अवस्था</a:t>
            </a:r>
            <a:b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२०८१/८२</a:t>
            </a:r>
            <a:endParaRPr lang="en-US" sz="29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8D262-9382-B336-CD05-D4B378E2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1"/>
            <a:ext cx="1981200" cy="373794"/>
          </a:xfrm>
        </p:spPr>
        <p:txBody>
          <a:bodyPr/>
          <a:lstStyle/>
          <a:p>
            <a:fld id="{367B03B3-4157-4B45-8DF5-F9D6C838C449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CDB5C2-4A94-210B-1486-DEDFF93E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१७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521AA-3F42-614B-A3D5-28584B682941}"/>
              </a:ext>
            </a:extLst>
          </p:cNvPr>
          <p:cNvSpPr txBox="1"/>
          <p:nvPr/>
        </p:nvSpPr>
        <p:spPr>
          <a:xfrm>
            <a:off x="152400" y="1329369"/>
            <a:ext cx="388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>
                <a:cs typeface="Kalimati" panose="00000400000000000000" pitchFamily="2"/>
              </a:rPr>
              <a:t>कुल पुँजि निर्माणः १७ खर्ब १३ अर्ब</a:t>
            </a:r>
            <a:endParaRPr lang="en-US" sz="2000" b="1" dirty="0">
              <a:cs typeface="Kalimati" panose="00000400000000000000" pitchFamily="2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F190A7-0DCC-0DB4-5657-5AAE367EC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263852"/>
              </p:ext>
            </p:extLst>
          </p:nvPr>
        </p:nvGraphicFramePr>
        <p:xfrm>
          <a:off x="0" y="1524000"/>
          <a:ext cx="6781800" cy="466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D45766F-E864-CA57-AD98-40F760CE1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759849"/>
              </p:ext>
            </p:extLst>
          </p:nvPr>
        </p:nvGraphicFramePr>
        <p:xfrm>
          <a:off x="5638800" y="1295400"/>
          <a:ext cx="3505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899FD3-EDA9-AF1F-D6E1-A45ADD6738CC}"/>
              </a:ext>
            </a:extLst>
          </p:cNvPr>
          <p:cNvCxnSpPr>
            <a:cxnSpLocks/>
          </p:cNvCxnSpPr>
          <p:nvPr/>
        </p:nvCxnSpPr>
        <p:spPr>
          <a:xfrm flipV="1">
            <a:off x="3657600" y="3048000"/>
            <a:ext cx="1905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83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74721-AE32-8C78-A408-C61836370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599B-C442-269C-4E85-362DB8D3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81800" cy="944562"/>
          </a:xfrm>
        </p:spPr>
        <p:txBody>
          <a:bodyPr>
            <a:noAutofit/>
          </a:bodyPr>
          <a:lstStyle/>
          <a:p>
            <a:pPr algn="ctr"/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खुद निर्यातको अवस्था (</a:t>
            </a:r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२०८१/८२</a:t>
            </a:r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)</a:t>
            </a:r>
            <a:endParaRPr lang="en-US" sz="29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19CB6-3844-25DB-038D-0A20E3B9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1"/>
            <a:ext cx="1981200" cy="373794"/>
          </a:xfrm>
        </p:spPr>
        <p:txBody>
          <a:bodyPr/>
          <a:lstStyle/>
          <a:p>
            <a:fld id="{367B03B3-4157-4B45-8DF5-F9D6C838C449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3B53C9E-03AD-FABD-AB1E-2DFB7FC9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१७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EBDCD-B67D-AD65-3C81-B833B0097EE1}"/>
              </a:ext>
            </a:extLst>
          </p:cNvPr>
          <p:cNvSpPr txBox="1"/>
          <p:nvPr/>
        </p:nvSpPr>
        <p:spPr>
          <a:xfrm>
            <a:off x="-38100" y="1331072"/>
            <a:ext cx="5676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>
                <a:cs typeface="Kalimati" panose="00000400000000000000" pitchFamily="2"/>
              </a:rPr>
              <a:t>खुद निर्यातः १४ खर्ब ९५ अर्ब (ऋणात्मक)</a:t>
            </a:r>
            <a:endParaRPr lang="en-US" sz="2000" b="1" dirty="0">
              <a:cs typeface="Kalimati" panose="00000400000000000000" pitchFamily="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C6DDFE-C43C-4202-520C-9C3783B0A2E8}"/>
              </a:ext>
            </a:extLst>
          </p:cNvPr>
          <p:cNvCxnSpPr/>
          <p:nvPr/>
        </p:nvCxnSpPr>
        <p:spPr>
          <a:xfrm>
            <a:off x="5638800" y="1219200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8AAB98-0047-A326-8F92-6302C4BFE624}"/>
              </a:ext>
            </a:extLst>
          </p:cNvPr>
          <p:cNvCxnSpPr/>
          <p:nvPr/>
        </p:nvCxnSpPr>
        <p:spPr>
          <a:xfrm>
            <a:off x="5638800" y="3352800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79CB6CF-1989-C878-B110-B633EA8A1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253831"/>
              </p:ext>
            </p:extLst>
          </p:nvPr>
        </p:nvGraphicFramePr>
        <p:xfrm>
          <a:off x="76200" y="1965292"/>
          <a:ext cx="5562598" cy="413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C8C909C-58EE-8DCB-0A9E-D77C333F73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01257"/>
              </p:ext>
            </p:extLst>
          </p:nvPr>
        </p:nvGraphicFramePr>
        <p:xfrm>
          <a:off x="5715000" y="1219200"/>
          <a:ext cx="3352799" cy="240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081367C-BE15-B196-377D-B10EA7925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625351"/>
              </p:ext>
            </p:extLst>
          </p:nvPr>
        </p:nvGraphicFramePr>
        <p:xfrm>
          <a:off x="5638797" y="3352800"/>
          <a:ext cx="3428997" cy="289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74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r="26146" b="19039"/>
          <a:stretch/>
        </p:blipFill>
        <p:spPr>
          <a:xfrm>
            <a:off x="3886200" y="2485556"/>
            <a:ext cx="1546860" cy="1886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524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e-NP" sz="2800" b="1" dirty="0">
                <a:solidFill>
                  <a:schemeClr val="bg1"/>
                </a:solidFill>
                <a:latin typeface="Arial Black" panose="020B0A04020102020204" pitchFamily="34" charset="0"/>
                <a:cs typeface="Kalimati" panose="00000400000000000000" pitchFamily="2"/>
              </a:rPr>
              <a:t>आ.व. २०८१/८२ मा कुल गार्हस्थ्य उत्पादन वृद्धिदरः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B9ED-E042-78DF-3EE0-2DC036E9C31A}"/>
              </a:ext>
            </a:extLst>
          </p:cNvPr>
          <p:cNvSpPr txBox="1"/>
          <p:nvPr/>
        </p:nvSpPr>
        <p:spPr>
          <a:xfrm>
            <a:off x="1600200" y="4572000"/>
            <a:ext cx="5943600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5400" b="1" dirty="0">
                <a:solidFill>
                  <a:schemeClr val="bg1"/>
                </a:solidFill>
                <a:latin typeface="Calibri" panose="020F0502020204030204"/>
                <a:cs typeface="Kalimati" panose="00000400000000000000" pitchFamily="2"/>
              </a:rPr>
              <a:t>प्रारम्भिक अनुमान</a:t>
            </a:r>
          </a:p>
        </p:txBody>
      </p:sp>
    </p:spTree>
    <p:extLst>
      <p:ext uri="{BB962C8B-B14F-4D97-AF65-F5344CB8AC3E}">
        <p14:creationId xmlns:p14="http://schemas.microsoft.com/office/powerpoint/2010/main" val="23612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952"/>
            <a:ext cx="8229600" cy="944562"/>
          </a:xfrm>
        </p:spPr>
        <p:txBody>
          <a:bodyPr>
            <a:noAutofit/>
          </a:bodyPr>
          <a:lstStyle/>
          <a:p>
            <a:pPr algn="ctr"/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प्रतिव्यक्ति कुल राष्ट्रिय आय तथा कुल राष्ट्रिय खर्चयोग्य आय</a:t>
            </a:r>
            <a:b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(चालु मूल्यको यू.यस. डलरमा)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841F-D05B-4AFE-B4B7-7F55664E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1448"/>
            <a:ext cx="1981200" cy="373794"/>
          </a:xfrm>
        </p:spPr>
        <p:txBody>
          <a:bodyPr/>
          <a:lstStyle/>
          <a:p>
            <a:fld id="{44D7D639-17AC-4143-BEAA-246CD92B899E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6309DD-02DE-6908-C731-8C0CFA3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१८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EACF9FC-C12E-065E-17F1-73C63DFA6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538698"/>
              </p:ext>
            </p:extLst>
          </p:nvPr>
        </p:nvGraphicFramePr>
        <p:xfrm>
          <a:off x="152400" y="1295400"/>
          <a:ext cx="8915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76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44562"/>
          </a:xfrm>
        </p:spPr>
        <p:txBody>
          <a:bodyPr>
            <a:normAutofit/>
          </a:bodyPr>
          <a:lstStyle/>
          <a:p>
            <a:pPr algn="ctr"/>
            <a:r>
              <a:rPr lang="ne-NP" b="1" dirty="0">
                <a:cs typeface="Kalimati" panose="00000400000000000000" pitchFamily="2"/>
              </a:rPr>
              <a:t>केही प्रमुख आर्थिक सूचकहरू</a:t>
            </a:r>
            <a:endParaRPr lang="en-US" b="1" dirty="0">
              <a:cs typeface="Kalimati" panose="00000400000000000000" pitchFamily="2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180692-9DC5-3D4E-21A8-B0C5FCF4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8006"/>
            <a:ext cx="1981200" cy="373794"/>
          </a:xfrm>
        </p:spPr>
        <p:txBody>
          <a:bodyPr/>
          <a:lstStyle/>
          <a:p>
            <a:fld id="{44D7D639-17AC-4143-BEAA-246CD92B899E}" type="datetime4">
              <a:rPr lang="en-US" smtClean="0"/>
              <a:t>April 29, 2025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6D4F8ED-3696-8C7D-4030-A93B168DF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633424"/>
              </p:ext>
            </p:extLst>
          </p:nvPr>
        </p:nvGraphicFramePr>
        <p:xfrm>
          <a:off x="76200" y="1295400"/>
          <a:ext cx="8991601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124346178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91407773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86379929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3394809605"/>
                    </a:ext>
                  </a:extLst>
                </a:gridCol>
              </a:tblGrid>
              <a:tr h="692415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1" dirty="0">
                          <a:cs typeface="Kalimati" panose="00000400000000000000" pitchFamily="2"/>
                        </a:rPr>
                        <a:t>प्रमुख आर्थिक सूचकहरू</a:t>
                      </a:r>
                      <a:r>
                        <a:rPr lang="ne-NP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2079/80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2080/81 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2081/82 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7459303"/>
                  </a:ext>
                </a:extLst>
              </a:tr>
              <a:tr h="567166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स्थिर मूल्यको प्रतिव्यक्ति कुल गार्हस्थ्य उत्पादन वृद्धिदर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9523977"/>
                  </a:ext>
                </a:extLst>
              </a:tr>
              <a:tr h="567166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स्थिर मूल्यको प्रतिव्यक्ति कुल राष्ट्रिय आय वृद्धिदर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-1.65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276824"/>
                  </a:ext>
                </a:extLst>
              </a:tr>
              <a:tr h="611654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स्थिर मूल्यको प्रतिव्यक्ति कुल राष्ट्रिय खर्चयोग्य आय वृद्धिदर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827787"/>
                  </a:ext>
                </a:extLst>
              </a:tr>
              <a:tr h="632178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अन्तिम उपभोग खर्च (जिडिपीको प्रतिशतमा) </a:t>
                      </a:r>
                      <a:endParaRPr lang="en-US" sz="18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92.78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93.78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93.45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727146"/>
                  </a:ext>
                </a:extLst>
              </a:tr>
              <a:tr h="615129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कुल गार्हस्थ्य बचत (जीडिपीको प्रतिशतमा)</a:t>
                      </a:r>
                      <a:endParaRPr lang="en-US" sz="18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9340570"/>
                  </a:ext>
                </a:extLst>
              </a:tr>
              <a:tr h="615129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dirty="0">
                          <a:solidFill>
                            <a:srgbClr val="000000"/>
                          </a:solidFill>
                          <a:effectLst/>
                          <a:cs typeface="Kalimati" panose="00000400000000000000" pitchFamily="2"/>
                        </a:rPr>
                        <a:t>कुल राष्ट्रिय बचत (जीडिपीको 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33.91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36.24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6616304"/>
                  </a:ext>
                </a:extLst>
              </a:tr>
              <a:tr h="575964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कुल स्थिर पुँजि निर्माण (जीडिपीको 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24.07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880484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2CE2E-1257-5695-DB00-DF206F49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१९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6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F35FBD-A780-CF2F-20BA-983DA869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8006"/>
            <a:ext cx="1981200" cy="373794"/>
          </a:xfrm>
        </p:spPr>
        <p:txBody>
          <a:bodyPr/>
          <a:lstStyle/>
          <a:p>
            <a:fld id="{44D7D639-17AC-4143-BEAA-246CD92B899E}" type="datetime4">
              <a:rPr lang="en-US" smtClean="0"/>
              <a:t>April 29, 2025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CFD95F4-7C22-21EA-C13E-164DBD8CB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062354"/>
              </p:ext>
            </p:extLst>
          </p:nvPr>
        </p:nvGraphicFramePr>
        <p:xfrm>
          <a:off x="76200" y="1252251"/>
          <a:ext cx="8991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726049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6683976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729154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31528938"/>
                    </a:ext>
                  </a:extLst>
                </a:gridCol>
              </a:tblGrid>
              <a:tr h="623760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1" dirty="0">
                          <a:cs typeface="Kalimati" panose="00000400000000000000" pitchFamily="2"/>
                        </a:rPr>
                        <a:t>प्रमुख आर्थिक सूचकहरू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2079/80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2080/81 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2081/82 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0082865"/>
                  </a:ext>
                </a:extLst>
              </a:tr>
              <a:tr h="536195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वस्तु तथा सेवा निर्यात (जिडिपीको 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7.62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8.74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5939893"/>
                  </a:ext>
                </a:extLst>
              </a:tr>
              <a:tr h="569335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वस्तु तथा सेवा आयात (जिडिपीको 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34.56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32.91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33.23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1402178"/>
                  </a:ext>
                </a:extLst>
              </a:tr>
              <a:tr h="532023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स्रोत अन्तर (जीडिपीको प्रतिशत)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( +/-)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-0.87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5.20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6005234"/>
                  </a:ext>
                </a:extLst>
              </a:tr>
              <a:tr h="595236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वैदेशिक रोजगारबाट प्राप्त विप्रेषण (जीडिपीको प्रतिशत)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25.32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25.89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3968109"/>
                  </a:ext>
                </a:extLst>
              </a:tr>
              <a:tr h="510930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उत्पादनमा लागेको कर (जीडिपीको प्रतिशत)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9726008"/>
                  </a:ext>
                </a:extLst>
              </a:tr>
              <a:tr h="510930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जम्मा कर  (जीडिपीको प्रतिशत)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8495269"/>
                  </a:ext>
                </a:extLst>
              </a:tr>
              <a:tr h="510930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मुद्रा विनिमय दर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(US$: NRs)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130.75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133.03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136.04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1781296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निहित कुल गार्हस्थ्य उत्पादन मूल्य भाजक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 (Implicit GDP deflator)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211.13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216.15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0865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7F2DB-C3E8-0B21-6F5B-92016687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२०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9FB2E7-993D-B208-0EDD-18E24511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44562"/>
          </a:xfrm>
        </p:spPr>
        <p:txBody>
          <a:bodyPr>
            <a:normAutofit/>
          </a:bodyPr>
          <a:lstStyle/>
          <a:p>
            <a:pPr algn="ctr"/>
            <a:r>
              <a:rPr lang="ne-NP" b="1" dirty="0">
                <a:cs typeface="Kalimati" panose="00000400000000000000" pitchFamily="2"/>
              </a:rPr>
              <a:t>केही प्रमुख आर्थिक सूचकहरू</a:t>
            </a:r>
            <a:endParaRPr lang="en-US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53565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FCA84-1DCA-475C-9BFA-3B5A3603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1"/>
            <a:ext cx="1981200" cy="373794"/>
          </a:xfrm>
        </p:spPr>
        <p:txBody>
          <a:bodyPr/>
          <a:lstStyle/>
          <a:p>
            <a:fld id="{2E4DC768-31F6-4B2B-95E0-1E4C0611CE0A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195CE4F-04C0-F75A-6A46-3FC36C34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२१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C44318-9459-6953-F605-C1AD7108654D}"/>
              </a:ext>
            </a:extLst>
          </p:cNvPr>
          <p:cNvSpPr txBox="1"/>
          <p:nvPr/>
        </p:nvSpPr>
        <p:spPr>
          <a:xfrm>
            <a:off x="914400" y="112454"/>
            <a:ext cx="76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b="1" i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रा</a:t>
            </a:r>
            <a:r>
              <a:rPr lang="ne-IN" b="1" i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ष्ट्रिय लेखा अनुमानसम्बन्धी तथ्याङ्कीय तालिकाका सफ्टकपी, प्रेस नोट तथा प्रस्तुति राष्ट्रिय तथ्याङ्क कार्यालयको वेबसाइटः </a:t>
            </a:r>
            <a:r>
              <a:rPr lang="en-US" b="1" i="1" u="sng" dirty="0">
                <a:solidFill>
                  <a:srgbClr val="0070C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https://nsonepal.gov.np/category/1065/  </a:t>
            </a:r>
            <a:r>
              <a:rPr lang="ne-IN" b="1" i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मा उपलब्ध छ</a:t>
            </a:r>
            <a:r>
              <a:rPr lang="ne-NP" b="1" i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D9B9B-E63D-631E-13CF-1F524E31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217"/>
            <a:ext cx="9144000" cy="49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CDD66-EC6F-C3DE-188F-662D20D251F1}"/>
              </a:ext>
            </a:extLst>
          </p:cNvPr>
          <p:cNvSpPr txBox="1"/>
          <p:nvPr/>
        </p:nvSpPr>
        <p:spPr>
          <a:xfrm>
            <a:off x="3810000" y="1219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6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Kalimati" panose="00000400000000000000" pitchFamily="2"/>
              </a:rPr>
              <a:t>धन्यवाद</a:t>
            </a:r>
            <a:r>
              <a:rPr lang="en-US" sz="6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  <a:endParaRPr lang="en-US" sz="60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76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469508"/>
          </a:xfrm>
        </p:spPr>
      </p:pic>
      <p:pic>
        <p:nvPicPr>
          <p:cNvPr id="12" name="Picture 11" descr="Government of Nepal - Wikipedia">
            <a:extLst>
              <a:ext uri="{FF2B5EF4-FFF2-40B4-BE49-F238E27FC236}">
                <a16:creationId xmlns:a16="http://schemas.microsoft.com/office/drawing/2014/main" id="{69C81741-B527-49A5-ADC0-900549FF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11890"/>
            <a:ext cx="609600" cy="5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3581400" y="65963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e-NP" sz="1100" b="1" dirty="0">
                <a:solidFill>
                  <a:srgbClr val="FF0000"/>
                </a:solidFill>
                <a:latin typeface="Calibri" panose="020F0502020204030204"/>
                <a:cs typeface="Kalimati" panose="00000400000000000000" pitchFamily="2"/>
              </a:rPr>
              <a:t>राष्ट्रिय तथ्याङ्क कार्यालय</a:t>
            </a:r>
            <a:endParaRPr lang="en-US" sz="1100" b="1" dirty="0">
              <a:solidFill>
                <a:srgbClr val="FF0000"/>
              </a:solidFill>
              <a:latin typeface="Calibri" panose="020F0502020204030204"/>
              <a:cs typeface="Kalimati" panose="00000400000000000000" pitchFamily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0CA36-0C74-DF89-77B3-D842504A07F9}"/>
              </a:ext>
            </a:extLst>
          </p:cNvPr>
          <p:cNvSpPr txBox="1"/>
          <p:nvPr/>
        </p:nvSpPr>
        <p:spPr>
          <a:xfrm>
            <a:off x="1645920" y="3200400"/>
            <a:ext cx="643128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hi-IN" sz="24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आर्थिक वृद्धिदर </a:t>
            </a:r>
            <a:endParaRPr lang="ne-NP" sz="2400" b="1" dirty="0">
              <a:solidFill>
                <a:prstClr val="black"/>
              </a:solidFill>
              <a:latin typeface="Calibri" panose="020F0502020204030204"/>
              <a:cs typeface="Kalimati" panose="00000400000000000000" pitchFamily="2"/>
            </a:endParaRPr>
          </a:p>
          <a:p>
            <a:pPr marL="800100" lvl="1" indent="-342900" algn="just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उपभोक्ता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को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मूल्यमा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ः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ne-NP" sz="32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४</a:t>
            </a:r>
            <a:r>
              <a:rPr lang="hi-IN" sz="32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.</a:t>
            </a:r>
            <a:r>
              <a:rPr lang="ne-NP" sz="32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६१</a:t>
            </a:r>
            <a:r>
              <a:rPr lang="hi-IN" sz="32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%</a:t>
            </a:r>
            <a:endParaRPr lang="ne-NP" sz="2800" b="1" dirty="0">
              <a:solidFill>
                <a:prstClr val="black"/>
              </a:solidFill>
              <a:latin typeface="Calibri" panose="020F0502020204030204"/>
              <a:cs typeface="Kalimati" panose="00000400000000000000" pitchFamily="2"/>
            </a:endParaRPr>
          </a:p>
          <a:p>
            <a:pPr algn="just" defTabSz="685800">
              <a:lnSpc>
                <a:spcPct val="150000"/>
              </a:lnSpc>
            </a:pPr>
            <a:r>
              <a:rPr lang="hi-IN" sz="24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अर्थतन्त्रको आकार</a:t>
            </a:r>
            <a:r>
              <a:rPr lang="ne-NP" sz="24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ः</a:t>
            </a:r>
            <a:r>
              <a:rPr lang="hi-IN" sz="24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६१</a:t>
            </a:r>
            <a:r>
              <a:rPr lang="hi-IN" sz="28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 खर्ब </a:t>
            </a:r>
            <a:r>
              <a:rPr lang="ne-NP" sz="28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७</a:t>
            </a:r>
            <a:r>
              <a:rPr lang="hi-IN" sz="28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 अर्ब</a:t>
            </a:r>
            <a:endParaRPr lang="en-US" sz="2400" b="1" dirty="0">
              <a:solidFill>
                <a:prstClr val="black"/>
              </a:solidFill>
              <a:latin typeface="Calibri" panose="020F0502020204030204"/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3B482-9171-9EFC-E350-494300909B90}"/>
              </a:ext>
            </a:extLst>
          </p:cNvPr>
          <p:cNvSpPr txBox="1"/>
          <p:nvPr/>
        </p:nvSpPr>
        <p:spPr>
          <a:xfrm>
            <a:off x="1828800" y="228600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चालु आ.व. २०८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१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/८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२ मा 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नेपालको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699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b="1" dirty="0" err="1">
                <a:latin typeface="Kantipur" pitchFamily="2" charset="0"/>
                <a:cs typeface="Kalimati" panose="00000400000000000000" pitchFamily="2"/>
              </a:rPr>
              <a:t>प्रस्तुत</a:t>
            </a:r>
            <a:r>
              <a:rPr lang="ne-NP" altLang="en-US" sz="3200" b="1" dirty="0">
                <a:latin typeface="Kantipur" pitchFamily="2" charset="0"/>
                <a:cs typeface="Kalimati" panose="00000400000000000000" pitchFamily="2"/>
              </a:rPr>
              <a:t>ि</a:t>
            </a:r>
            <a:r>
              <a:rPr lang="en-US" altLang="en-US" sz="3200" b="1" dirty="0" err="1">
                <a:latin typeface="Kantipur" pitchFamily="2" charset="0"/>
                <a:cs typeface="Kalimati" panose="00000400000000000000" pitchFamily="2"/>
              </a:rPr>
              <a:t>का</a:t>
            </a:r>
            <a:r>
              <a:rPr lang="en-US" altLang="en-US" sz="3200" b="1" dirty="0">
                <a:latin typeface="Kantipur" pitchFamily="2" charset="0"/>
                <a:cs typeface="Kalimati" panose="00000400000000000000" pitchFamily="2"/>
              </a:rPr>
              <a:t> </a:t>
            </a:r>
            <a:r>
              <a:rPr lang="en-US" altLang="en-US" sz="3200" b="1" dirty="0" err="1">
                <a:latin typeface="Kantipur" pitchFamily="2" charset="0"/>
                <a:cs typeface="Kalimati" panose="00000400000000000000" pitchFamily="2"/>
              </a:rPr>
              <a:t>मुख्य</a:t>
            </a:r>
            <a:r>
              <a:rPr lang="en-US" altLang="en-US" sz="3200" b="1" dirty="0">
                <a:latin typeface="Kantipur" pitchFamily="2" charset="0"/>
                <a:cs typeface="Kalimati" panose="00000400000000000000" pitchFamily="2"/>
              </a:rPr>
              <a:t> </a:t>
            </a:r>
            <a:r>
              <a:rPr lang="ne-NP" altLang="en-US" sz="3200" b="1" dirty="0">
                <a:latin typeface="Kantipur" pitchFamily="2" charset="0"/>
                <a:cs typeface="Kalimati" panose="00000400000000000000" pitchFamily="2"/>
              </a:rPr>
              <a:t>वि</a:t>
            </a:r>
            <a:r>
              <a:rPr lang="en-US" altLang="en-US" sz="3200" b="1" dirty="0" err="1">
                <a:latin typeface="Kantipur" pitchFamily="2" charset="0"/>
                <a:cs typeface="Kalimati" panose="00000400000000000000" pitchFamily="2"/>
              </a:rPr>
              <a:t>षय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41910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50000"/>
              </a:lnSpc>
            </a:pPr>
            <a:r>
              <a:rPr lang="en-US" altLang="en-US" sz="2800" dirty="0" err="1">
                <a:latin typeface="Kantipur" pitchFamily="2" charset="0"/>
                <a:cs typeface="Kalimati" panose="00000400000000000000" pitchFamily="2"/>
              </a:rPr>
              <a:t>परिचय</a:t>
            </a:r>
            <a:endParaRPr lang="ne-NP" altLang="en-US" sz="2800" dirty="0">
              <a:latin typeface="Kantipur" pitchFamily="2" charset="0"/>
              <a:cs typeface="Kalimati" panose="00000400000000000000" pitchFamily="2"/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hi-IN" sz="2800" dirty="0">
                <a:latin typeface="Mukta"/>
                <a:cs typeface="Kalimati" panose="00000400000000000000" pitchFamily="2"/>
              </a:rPr>
              <a:t>कुल गार्हस्थ उत्पादन</a:t>
            </a:r>
            <a:r>
              <a:rPr lang="ne-NP" sz="2800" dirty="0">
                <a:latin typeface="Mukta"/>
                <a:cs typeface="Kalimati" panose="00000400000000000000" pitchFamily="2"/>
              </a:rPr>
              <a:t> </a:t>
            </a:r>
            <a:r>
              <a:rPr lang="hi-IN" sz="2800" dirty="0">
                <a:latin typeface="Mukta"/>
                <a:cs typeface="Kalimati" panose="00000400000000000000" pitchFamily="2"/>
              </a:rPr>
              <a:t>वृद्धिदर</a:t>
            </a:r>
          </a:p>
          <a:p>
            <a:pPr marL="457200" indent="-457200" eaLnBrk="1" hangingPunct="1">
              <a:lnSpc>
                <a:spcPct val="150000"/>
              </a:lnSpc>
            </a:pPr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मूल्य अभिवृद्धि</a:t>
            </a:r>
            <a:r>
              <a:rPr lang="en-US" sz="2800" dirty="0">
                <a:latin typeface="Times New Roman" panose="02020603050405020304" pitchFamily="18" charset="0"/>
                <a:cs typeface="Kalimati" panose="00000400000000000000" pitchFamily="2"/>
              </a:rPr>
              <a:t>  </a:t>
            </a:r>
            <a:r>
              <a:rPr lang="en-US" altLang="en-US" sz="2800" dirty="0">
                <a:latin typeface="Kantipur" pitchFamily="2" charset="0"/>
                <a:cs typeface="Kalimati" panose="00000400000000000000" pitchFamily="2"/>
              </a:rPr>
              <a:t>र </a:t>
            </a:r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मध्यवर्ती उपभोग</a:t>
            </a:r>
            <a:endParaRPr lang="hi-IN" sz="2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औद्योगिक वर्गीकरण अनुसार </a:t>
            </a:r>
            <a:r>
              <a:rPr lang="hi-IN" sz="2800" b="1" dirty="0">
                <a:latin typeface="Mukta"/>
                <a:cs typeface="Kalimati" panose="00000400000000000000" pitchFamily="2"/>
              </a:rPr>
              <a:t>कुल गार्हस्थ उत्पादको</a:t>
            </a:r>
            <a:r>
              <a:rPr lang="ne-NP" sz="2800" b="1" dirty="0">
                <a:latin typeface="Mukta"/>
                <a:cs typeface="Kalimati" panose="00000400000000000000" pitchFamily="2"/>
              </a:rPr>
              <a:t> </a:t>
            </a:r>
            <a:r>
              <a:rPr lang="ne-NP" sz="2800" dirty="0">
                <a:cs typeface="Kalimati" panose="00000400000000000000" pitchFamily="2"/>
              </a:rPr>
              <a:t>संरचना</a:t>
            </a:r>
            <a:endParaRPr lang="hi-IN" sz="2800" dirty="0">
              <a:cs typeface="Kalimati" panose="00000400000000000000" pitchFamily="2"/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hi-IN" sz="2800" dirty="0">
                <a:latin typeface="Times New Roman" panose="02020603050405020304" pitchFamily="18" charset="0"/>
                <a:cs typeface="Kalimati" panose="00000400000000000000" pitchFamily="2"/>
              </a:rPr>
              <a:t>प्रमुख </a:t>
            </a:r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आर्थिक परिसूचकहरु</a:t>
            </a:r>
            <a:r>
              <a:rPr lang="hi-IN" altLang="en-US" sz="2800" dirty="0">
                <a:latin typeface="Kantipur" pitchFamily="2" charset="0"/>
                <a:cs typeface="Kalimati" panose="00000400000000000000" pitchFamily="2"/>
              </a:rPr>
              <a:t> </a:t>
            </a:r>
            <a:endParaRPr lang="en-US" altLang="en-US" sz="2800" dirty="0">
              <a:latin typeface="Kantipur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४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562F-3C53-402F-849A-FCA38D41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93786"/>
            <a:ext cx="1981200" cy="373794"/>
          </a:xfrm>
        </p:spPr>
        <p:txBody>
          <a:bodyPr/>
          <a:lstStyle/>
          <a:p>
            <a:fld id="{84210921-5CC1-4EB8-946E-1C38B9E72ED2}" type="datetime4">
              <a:rPr lang="en-US" smtClean="0"/>
              <a:t>April 29, 2025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ne-NP" sz="4000" b="1" dirty="0">
                <a:latin typeface="Times New Roman" pitchFamily="18" charset="0"/>
                <a:cs typeface="Kalimati" panose="00000400000000000000" pitchFamily="2"/>
              </a:rPr>
              <a:t>परिचय</a:t>
            </a:r>
            <a:endParaRPr lang="en-US" sz="4000" b="1" dirty="0">
              <a:latin typeface="Times New Roman" pitchFamily="18" charset="0"/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2291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hi-IN" sz="2800" dirty="0">
                <a:cs typeface="Kalimati" panose="00000400000000000000" pitchFamily="2"/>
              </a:rPr>
              <a:t>नेपालमा कुल गार्हस्थ्य उत्पादनको अनुमान</a:t>
            </a:r>
            <a:r>
              <a:rPr lang="ne-NP" sz="2800" dirty="0">
                <a:cs typeface="Kalimati" panose="00000400000000000000" pitchFamily="2"/>
              </a:rPr>
              <a:t> आ.व.</a:t>
            </a:r>
            <a:r>
              <a:rPr lang="hi-IN" sz="2800" dirty="0">
                <a:cs typeface="Kalimati" panose="00000400000000000000" pitchFamily="2"/>
              </a:rPr>
              <a:t> २०२१/२०२२ देखि नियमितरुपमा तयार गरी प्रकाशन गर्दै आइएको</a:t>
            </a:r>
            <a:r>
              <a:rPr lang="ne-NP" sz="2800" dirty="0">
                <a:cs typeface="Kalimati" panose="00000400000000000000" pitchFamily="2"/>
              </a:rPr>
              <a:t>,</a:t>
            </a:r>
            <a:r>
              <a:rPr lang="hi-IN" sz="2800" dirty="0">
                <a:cs typeface="Kalimati" panose="00000400000000000000" pitchFamily="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i-IN" sz="2800" dirty="0">
                <a:cs typeface="Kalimati" panose="00000400000000000000" pitchFamily="2"/>
              </a:rPr>
              <a:t>राष्ट्रिय लेखा प्रणाली २००८ मा आधारित</a:t>
            </a:r>
            <a:r>
              <a:rPr lang="ne-NP" sz="2800" dirty="0">
                <a:cs typeface="Kalimati" panose="00000400000000000000" pitchFamily="2"/>
              </a:rPr>
              <a:t>,</a:t>
            </a:r>
            <a:endParaRPr lang="hi-IN" sz="2800" dirty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हालको </a:t>
            </a:r>
            <a:r>
              <a:rPr lang="hi-IN" sz="2800" dirty="0">
                <a:cs typeface="Kalimati" panose="00000400000000000000" pitchFamily="2"/>
              </a:rPr>
              <a:t>आधार वर्षः २०६७/२०६८</a:t>
            </a:r>
            <a:r>
              <a:rPr lang="ne-NP" sz="2800" dirty="0">
                <a:cs typeface="Kalimati" panose="00000400000000000000" pitchFamily="2"/>
              </a:rPr>
              <a:t>,</a:t>
            </a:r>
            <a:endParaRPr lang="hi-IN" sz="2800" dirty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तीन वर्षे परिमार्जन अभ्यास </a:t>
            </a:r>
            <a:r>
              <a:rPr lang="hi-IN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(प्रारम्भिक, संशोधित र अन्तिम) </a:t>
            </a:r>
            <a:endParaRPr lang="en-US" altLang="en-US" sz="2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7424A-E447-42E0-B5C4-984F19CA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00801"/>
            <a:ext cx="1981200" cy="373794"/>
          </a:xfrm>
        </p:spPr>
        <p:txBody>
          <a:bodyPr/>
          <a:lstStyle/>
          <a:p>
            <a:fld id="{146A937D-95DB-4D5E-99E9-F4CCA43FDCDA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DCA6ED-75E3-DB79-E3C6-7A0369F3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५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14816" cy="944562"/>
          </a:xfrm>
        </p:spPr>
        <p:txBody>
          <a:bodyPr>
            <a:normAutofit/>
          </a:bodyPr>
          <a:lstStyle/>
          <a:p>
            <a:pPr algn="ctr"/>
            <a:r>
              <a:rPr lang="ne-NP" sz="3200" dirty="0">
                <a:cs typeface="Kalimati" panose="00000400000000000000" pitchFamily="2"/>
              </a:rPr>
              <a:t>राष्ट्रिय लेखा तयार गर्दा राखिएको मान्यता</a:t>
            </a:r>
            <a:endParaRPr lang="en-US" sz="3200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582"/>
            <a:ext cx="8967216" cy="416041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i-IN" sz="2800" dirty="0">
                <a:cs typeface="Kalimati" panose="00000400000000000000" pitchFamily="2"/>
              </a:rPr>
              <a:t>सबै क्षेत्रको आर्थिक </a:t>
            </a:r>
            <a:r>
              <a:rPr lang="ne-NP" sz="2800" dirty="0">
                <a:cs typeface="Kalimati" panose="00000400000000000000" pitchFamily="2"/>
              </a:rPr>
              <a:t>गतिविधि</a:t>
            </a:r>
            <a:r>
              <a:rPr lang="hi-IN" sz="2800" dirty="0">
                <a:cs typeface="Kalimati" panose="00000400000000000000" pitchFamily="2"/>
              </a:rPr>
              <a:t> सामान्य </a:t>
            </a:r>
            <a:r>
              <a:rPr lang="ne-NP" sz="2800" dirty="0">
                <a:cs typeface="Kalimati" panose="00000400000000000000" pitchFamily="2"/>
              </a:rPr>
              <a:t>रूपले सञ्चालन हुने</a:t>
            </a:r>
            <a:r>
              <a:rPr lang="hi-IN" sz="2800" dirty="0">
                <a:cs typeface="Kalimati" panose="00000400000000000000" pitchFamily="2"/>
              </a:rPr>
              <a:t> अनुमान गरिएको छ</a:t>
            </a:r>
            <a:r>
              <a:rPr lang="ne-NP" sz="2800" dirty="0">
                <a:cs typeface="Kalimati" panose="00000400000000000000" pitchFamily="2"/>
              </a:rPr>
              <a:t>,</a:t>
            </a:r>
            <a:endParaRPr lang="en-US" sz="2800" dirty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hi-IN" sz="2800" dirty="0">
                <a:cs typeface="Kalimati" panose="00000400000000000000" pitchFamily="2"/>
              </a:rPr>
              <a:t>आगामी महिनाहरूमा कुनै पनि झट्का</a:t>
            </a:r>
            <a:r>
              <a:rPr lang="ne-NP" sz="2800" dirty="0">
                <a:cs typeface="Kalimati" panose="00000400000000000000" pitchFamily="2"/>
              </a:rPr>
              <a:t> </a:t>
            </a:r>
            <a:r>
              <a:rPr lang="en-US" sz="2800" dirty="0">
                <a:cs typeface="Kalimati" panose="00000400000000000000" pitchFamily="2"/>
              </a:rPr>
              <a:t>(Shock) </a:t>
            </a:r>
            <a:r>
              <a:rPr lang="hi-IN" sz="2800" dirty="0">
                <a:cs typeface="Kalimati" panose="00000400000000000000" pitchFamily="2"/>
              </a:rPr>
              <a:t>को </a:t>
            </a:r>
            <a:r>
              <a:rPr lang="ne-NP" sz="2800" dirty="0">
                <a:cs typeface="Kalimati" panose="00000400000000000000" pitchFamily="2"/>
              </a:rPr>
              <a:t>अनुमान </a:t>
            </a:r>
            <a:r>
              <a:rPr lang="hi-IN" sz="2800" dirty="0">
                <a:cs typeface="Kalimati" panose="00000400000000000000" pitchFamily="2"/>
              </a:rPr>
              <a:t>गरिएको छैन</a:t>
            </a:r>
            <a:r>
              <a:rPr lang="ne-NP" sz="2800" dirty="0">
                <a:cs typeface="Kalimati" panose="00000400000000000000" pitchFamily="2"/>
              </a:rPr>
              <a:t>,</a:t>
            </a:r>
            <a:endParaRPr lang="en-US" sz="2800" dirty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चालु आर्थिक वर्षको राष्ट्रिय लेखा अनुमान गर्दा पहिलो ६ देखि ९</a:t>
            </a:r>
            <a:r>
              <a:rPr lang="hi-IN" sz="2800" dirty="0">
                <a:cs typeface="Kalimati" panose="00000400000000000000" pitchFamily="2"/>
              </a:rPr>
              <a:t> महिनाको </a:t>
            </a:r>
            <a:r>
              <a:rPr lang="ne-NP" sz="2800" dirty="0">
                <a:cs typeface="Kalimati" panose="00000400000000000000" pitchFamily="2"/>
              </a:rPr>
              <a:t>तथ्याङ्क प्रयोग गर्दै बाँकि अवधिको लागि तथ्याङ्कीय विधिको प्रयोग गरी अनुमान गरिएको।</a:t>
            </a:r>
            <a:endParaRPr lang="hi-IN" sz="2800" dirty="0"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cs typeface="Kalimati" panose="00000400000000000000" pitchFamily="2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89DC3-107A-4C50-8752-C0E68A59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00801"/>
            <a:ext cx="1981200" cy="373794"/>
          </a:xfrm>
        </p:spPr>
        <p:txBody>
          <a:bodyPr/>
          <a:lstStyle/>
          <a:p>
            <a:fld id="{82AEDEF5-92E8-4063-995D-E02BB246D151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6C69D98-3F78-84D6-C87B-A05B52A5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3882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६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9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D1E81-5F9A-C38E-239D-44684CBB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1"/>
            <a:ext cx="1981200" cy="373794"/>
          </a:xfrm>
        </p:spPr>
        <p:txBody>
          <a:bodyPr/>
          <a:lstStyle/>
          <a:p>
            <a:fld id="{981209C4-7C21-4FC5-87D0-915ED34CCD33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66D5FD-08F9-1776-AAEC-7962795D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944562"/>
          </a:xfrm>
        </p:spPr>
        <p:txBody>
          <a:bodyPr>
            <a:noAutofit/>
          </a:bodyPr>
          <a:lstStyle/>
          <a:p>
            <a:pPr algn="ctr"/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कुल गार्हस्थ्य उत्पादनको वार्षिक वृद्धिदर </a:t>
            </a:r>
            <a:r>
              <a:rPr lang="ne-NP" sz="2800" b="1" dirty="0">
                <a:latin typeface="Times New Roman" pitchFamily="18" charset="0"/>
                <a:cs typeface="Kalimati" panose="00000400000000000000" pitchFamily="2"/>
              </a:rPr>
              <a:t>(</a:t>
            </a:r>
            <a:r>
              <a:rPr lang="hi-IN" sz="2800" b="1" dirty="0">
                <a:latin typeface="Times New Roman" pitchFamily="18" charset="0"/>
                <a:cs typeface="Kalimati" panose="00000400000000000000" pitchFamily="2"/>
              </a:rPr>
              <a:t>उपभोक्ता</a:t>
            </a:r>
            <a:r>
              <a:rPr lang="ne-NP" sz="2800" b="1" dirty="0">
                <a:latin typeface="Times New Roman" pitchFamily="18" charset="0"/>
                <a:cs typeface="Kalimati" panose="00000400000000000000" pitchFamily="2"/>
              </a:rPr>
              <a:t>को मूल्यमा)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439030D-7C49-84FD-51E7-01EAEB5A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८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94444FF-1AE2-95FA-31C1-09BD4A85D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927798"/>
              </p:ext>
            </p:extLst>
          </p:nvPr>
        </p:nvGraphicFramePr>
        <p:xfrm>
          <a:off x="76200" y="1371600"/>
          <a:ext cx="8915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3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438"/>
            <a:ext cx="8001000" cy="944562"/>
          </a:xfrm>
        </p:spPr>
        <p:txBody>
          <a:bodyPr>
            <a:noAutofit/>
          </a:bodyPr>
          <a:lstStyle/>
          <a:p>
            <a:pPr algn="ctr"/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कुल गार्हस्थ्य उत्पादनको वार्षिक वृद्धिदर </a:t>
            </a:r>
            <a:r>
              <a:rPr lang="ne-NP" sz="2800" b="1" dirty="0">
                <a:latin typeface="Times New Roman" pitchFamily="18" charset="0"/>
                <a:cs typeface="Kalimati" panose="00000400000000000000" pitchFamily="2"/>
              </a:rPr>
              <a:t>(आधारभूत मूल्यमा)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F1C2A-737A-448D-8DB9-F3E1F63D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1"/>
            <a:ext cx="1981200" cy="373794"/>
          </a:xfrm>
        </p:spPr>
        <p:txBody>
          <a:bodyPr/>
          <a:lstStyle/>
          <a:p>
            <a:fld id="{27943648-3348-41F9-822E-6EA21C3D1B0C}" type="datetime4">
              <a:rPr lang="en-US" smtClean="0"/>
              <a:t>April 29, 2025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07F701-AF6E-3D34-6F1F-84EC10D0B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741433"/>
              </p:ext>
            </p:extLst>
          </p:nvPr>
        </p:nvGraphicFramePr>
        <p:xfrm>
          <a:off x="0" y="1447800"/>
          <a:ext cx="8991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7E5B007-5324-A1AD-A193-A79B67C4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७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9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F425-9AD2-2137-E45D-9BD00ABF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44562"/>
          </a:xfrm>
        </p:spPr>
        <p:txBody>
          <a:bodyPr>
            <a:normAutofit/>
          </a:bodyPr>
          <a:lstStyle/>
          <a:p>
            <a:pPr algn="ctr"/>
            <a:r>
              <a:rPr lang="ne-NP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Kalimati" panose="00000400000000000000" pitchFamily="2"/>
              </a:rPr>
              <a:t>बृहत् औद्योगिक समूहअनुसारको वृद्धि र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GDP</a:t>
            </a:r>
            <a:r>
              <a:rPr lang="ne-NP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Kalimati" panose="00000400000000000000" pitchFamily="2"/>
              </a:rPr>
              <a:t> </a:t>
            </a:r>
            <a:endParaRPr kumimoji="1" lang="ja-JP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E6E447-1ADF-21CD-2BAC-C8AD0F32E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717865"/>
              </p:ext>
            </p:extLst>
          </p:nvPr>
        </p:nvGraphicFramePr>
        <p:xfrm>
          <a:off x="152399" y="1295400"/>
          <a:ext cx="8839201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881">
                  <a:extLst>
                    <a:ext uri="{9D8B030D-6E8A-4147-A177-3AD203B41FA5}">
                      <a16:colId xmlns:a16="http://schemas.microsoft.com/office/drawing/2014/main" val="1978929486"/>
                    </a:ext>
                  </a:extLst>
                </a:gridCol>
                <a:gridCol w="1348353">
                  <a:extLst>
                    <a:ext uri="{9D8B030D-6E8A-4147-A177-3AD203B41FA5}">
                      <a16:colId xmlns:a16="http://schemas.microsoft.com/office/drawing/2014/main" val="1698113331"/>
                    </a:ext>
                  </a:extLst>
                </a:gridCol>
                <a:gridCol w="1348353">
                  <a:extLst>
                    <a:ext uri="{9D8B030D-6E8A-4147-A177-3AD203B41FA5}">
                      <a16:colId xmlns:a16="http://schemas.microsoft.com/office/drawing/2014/main" val="187964082"/>
                    </a:ext>
                  </a:extLst>
                </a:gridCol>
                <a:gridCol w="1423261">
                  <a:extLst>
                    <a:ext uri="{9D8B030D-6E8A-4147-A177-3AD203B41FA5}">
                      <a16:colId xmlns:a16="http://schemas.microsoft.com/office/drawing/2014/main" val="3788053921"/>
                    </a:ext>
                  </a:extLst>
                </a:gridCol>
                <a:gridCol w="1348353">
                  <a:extLst>
                    <a:ext uri="{9D8B030D-6E8A-4147-A177-3AD203B41FA5}">
                      <a16:colId xmlns:a16="http://schemas.microsoft.com/office/drawing/2014/main" val="2187706334"/>
                    </a:ext>
                  </a:extLst>
                </a:gridCol>
              </a:tblGrid>
              <a:tr h="892795">
                <a:tc>
                  <a:txBody>
                    <a:bodyPr/>
                    <a:lstStyle/>
                    <a:p>
                      <a:pPr algn="l" fontAlgn="b"/>
                      <a:r>
                        <a:rPr lang="ne-NP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बृहत् औद्योगिक समूह तथा 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GDP</a:t>
                      </a:r>
                      <a:endParaRPr lang="ja-JP" alt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2078/79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2079/80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2080/81 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2081/82 P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0817942"/>
                  </a:ext>
                </a:extLst>
              </a:tr>
              <a:tr h="103883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कृषि क्षेत्रको वृद्धि (प्रतिशतमा)</a:t>
                      </a: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Agriculture, Forestry and Fishing (Growth rate in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2.35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3.35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3.28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4917714"/>
                  </a:ext>
                </a:extLst>
              </a:tr>
              <a:tr h="10218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गैरकृषि क्षेत्रको वृद्धि (प्रतिशतमा)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Non-Agriculture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(Growth rate in 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6.54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1.98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4.28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962166"/>
                  </a:ext>
                </a:extLst>
              </a:tr>
              <a:tr h="90145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आधारभूत मूल्यमा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GDP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(अर्बमा)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GDP at basic price (in billions)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4255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4757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5053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5379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0792463"/>
                  </a:ext>
                </a:extLst>
              </a:tr>
              <a:tr h="10218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उपभोक्ताको मूल्यमा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GDP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(अर्बमा)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GDP at purchaser's price (in billions)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4976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5366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5709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6107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03202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A9E30-B185-CFFE-F2EA-CD07D10A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1"/>
            <a:ext cx="1981200" cy="373794"/>
          </a:xfrm>
        </p:spPr>
        <p:txBody>
          <a:bodyPr/>
          <a:lstStyle/>
          <a:p>
            <a:fld id="{981209C4-7C21-4FC5-87D0-915ED34CCD33}" type="datetime4">
              <a:rPr lang="en-US" smtClean="0"/>
              <a:t>April 29, 2025</a:t>
            </a:fld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FD698F3-1D06-0C50-3A4E-96413EC1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९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1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1_F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Template1_FHD</Template>
  <TotalTime>6819</TotalTime>
  <Words>910</Words>
  <Application>Microsoft Office PowerPoint</Application>
  <PresentationFormat>On-screen Show (4:3)</PresentationFormat>
  <Paragraphs>301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游ゴシック</vt:lpstr>
      <vt:lpstr>Arial</vt:lpstr>
      <vt:lpstr>Arial Black</vt:lpstr>
      <vt:lpstr>Calibri</vt:lpstr>
      <vt:lpstr>Calibri Light</vt:lpstr>
      <vt:lpstr>Fontasy Himali</vt:lpstr>
      <vt:lpstr>Kalimati</vt:lpstr>
      <vt:lpstr>Kantipur</vt:lpstr>
      <vt:lpstr>Kokila</vt:lpstr>
      <vt:lpstr>Mukta</vt:lpstr>
      <vt:lpstr>Nirmala UI</vt:lpstr>
      <vt:lpstr>Times New Roman</vt:lpstr>
      <vt:lpstr>Template1_FHD</vt:lpstr>
      <vt:lpstr>Office Theme</vt:lpstr>
      <vt:lpstr>वार्षिक राष्ट्रिय लेखा अनुमान सार्वजनिक कार्यक्रम  आर्थिक वर्षः २०८१/८२</vt:lpstr>
      <vt:lpstr>PowerPoint Presentation</vt:lpstr>
      <vt:lpstr>PowerPoint Presentation</vt:lpstr>
      <vt:lpstr>प्रस्तुतिका मुख्य विषय</vt:lpstr>
      <vt:lpstr>परिचय</vt:lpstr>
      <vt:lpstr>राष्ट्रिय लेखा तयार गर्दा राखिएको मान्यता</vt:lpstr>
      <vt:lpstr>कुल गार्हस्थ्य उत्पादनको वार्षिक वृद्धिदर (उपभोक्ताको मूल्यमा)</vt:lpstr>
      <vt:lpstr>कुल गार्हस्थ्य उत्पादनको वार्षिक वृद्धिदर (आधारभूत मूल्यमा)</vt:lpstr>
      <vt:lpstr>बृहत् औद्योगिक समूहअनुसारको वृद्धि र GDP </vt:lpstr>
      <vt:lpstr>बृहत् औद्योगिक समूह तथा GDP को वृद्धिदर (आधारभूत मूल्यमा)</vt:lpstr>
      <vt:lpstr>प्राथमिक, द्वितीय, तथा सेवा  क्षेत्रको  कुल मूल्य अभिवृद्धि वृद्धिदर (आधारभूत मूल्यमा)</vt:lpstr>
      <vt:lpstr>प्राथमिक, द्वितीय, तथा सेवा  क्षेत्रको  कुल गार्हस्थ्य उत्पादनमा योगदान (प्रतिशतमा)</vt:lpstr>
      <vt:lpstr>अर्थतन्त्रको आकार (प्रचलित मूल्यमा)</vt:lpstr>
      <vt:lpstr>औद्योगिक वर्गीकरणअनुसारका क्षेत्रको  कुल मूल्य अभिवृद्धि वृद्धिदर (आधारभूत मूल्यमा)</vt:lpstr>
      <vt:lpstr>GDP  मा औद्योगिक वर्गीकरणअनुसारका क्षेत्रको योगदान </vt:lpstr>
      <vt:lpstr>व्यय विधिबाट अनुमानित GDP, २०८१/८२  (प्रचलित मूल्यमा)</vt:lpstr>
      <vt:lpstr>अन्तिम उपभोग खर्चको अवस्था २०८१/८२</vt:lpstr>
      <vt:lpstr>कुल पुँजि निर्माणको अवस्था २०८१/८२</vt:lpstr>
      <vt:lpstr>खुद निर्यातको अवस्था (२०८१/८२)</vt:lpstr>
      <vt:lpstr>प्रतिव्यक्ति कुल राष्ट्रिय आय तथा कुल राष्ट्रिय खर्चयोग्य आय (चालु मूल्यको यू.यस. डलरमा) </vt:lpstr>
      <vt:lpstr>केही प्रमुख आर्थिक सूचकहरू</vt:lpstr>
      <vt:lpstr>केही प्रमुख आर्थिक सूचकहरू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Prabhat</dc:creator>
  <cp:lastModifiedBy>Rishi Ram Sigdel</cp:lastModifiedBy>
  <cp:revision>404</cp:revision>
  <cp:lastPrinted>2018-04-25T05:12:39Z</cp:lastPrinted>
  <dcterms:created xsi:type="dcterms:W3CDTF">2013-06-02T09:33:51Z</dcterms:created>
  <dcterms:modified xsi:type="dcterms:W3CDTF">2025-04-29T14:37:30Z</dcterms:modified>
</cp:coreProperties>
</file>