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74" r:id="rId5"/>
    <p:sldId id="273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9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6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5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0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7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8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3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6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8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79245-DE78-444B-B534-98B687CA7367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73C8-4BCD-41AC-8070-DA44CF4C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1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85611"/>
            <a:ext cx="9144000" cy="3773510"/>
          </a:xfrm>
        </p:spPr>
        <p:txBody>
          <a:bodyPr>
            <a:normAutofit fontScale="90000"/>
          </a:bodyPr>
          <a:lstStyle/>
          <a:p>
            <a:r>
              <a:rPr lang="ne-NP" dirty="0">
                <a:cs typeface="Kalimati" panose="00000400000000000000" pitchFamily="2"/>
              </a:rPr>
              <a:t>नेपाल पानी जहाज कार्यालय</a:t>
            </a:r>
            <a:r>
              <a:rPr lang="en-US" dirty="0">
                <a:cs typeface="Kalimati" panose="00000400000000000000" pitchFamily="2"/>
              </a:rPr>
              <a:t/>
            </a:r>
            <a:br>
              <a:rPr lang="en-US" dirty="0">
                <a:cs typeface="Kalimati" panose="00000400000000000000" pitchFamily="2"/>
              </a:rPr>
            </a:br>
            <a:r>
              <a:rPr lang="ne-NP" sz="2800" dirty="0">
                <a:cs typeface="Kalimati" panose="00000400000000000000" pitchFamily="2"/>
              </a:rPr>
              <a:t>एकान्तकुना, ललितपुर</a:t>
            </a:r>
            <a:r>
              <a:rPr lang="en-US" sz="2800" dirty="0">
                <a:cs typeface="Kalimati" panose="00000400000000000000" pitchFamily="2"/>
              </a:rPr>
              <a:t/>
            </a:r>
            <a:br>
              <a:rPr lang="en-US" sz="2800" dirty="0">
                <a:cs typeface="Kalimati" panose="00000400000000000000" pitchFamily="2"/>
              </a:rPr>
            </a:br>
            <a:r>
              <a:rPr lang="ne-NP" sz="2800" dirty="0">
                <a:cs typeface="Kalimati" panose="00000400000000000000" pitchFamily="2"/>
              </a:rPr>
              <a:t/>
            </a:r>
            <a:br>
              <a:rPr lang="ne-NP" sz="2800" dirty="0">
                <a:cs typeface="Kalimati" panose="00000400000000000000" pitchFamily="2"/>
              </a:rPr>
            </a:br>
            <a:r>
              <a:rPr lang="ne-NP" dirty="0">
                <a:cs typeface="Kalimati" panose="00000400000000000000" pitchFamily="2"/>
              </a:rPr>
              <a:t/>
            </a:r>
            <a:br>
              <a:rPr lang="ne-NP" dirty="0">
                <a:cs typeface="Kalimati" panose="00000400000000000000" pitchFamily="2"/>
              </a:rPr>
            </a:br>
            <a:r>
              <a:rPr lang="ne-NP" sz="5300" dirty="0" smtClean="0">
                <a:cs typeface="Kalimati" panose="00000400000000000000" pitchFamily="2"/>
              </a:rPr>
              <a:t>सम्भाव्यता अध्ययनहरुको </a:t>
            </a:r>
            <a:br>
              <a:rPr lang="ne-NP" sz="5300" dirty="0" smtClean="0">
                <a:cs typeface="Kalimati" panose="00000400000000000000" pitchFamily="2"/>
              </a:rPr>
            </a:br>
            <a:r>
              <a:rPr lang="ne-NP" sz="5300" dirty="0" smtClean="0">
                <a:cs typeface="Kalimati" panose="00000400000000000000" pitchFamily="2"/>
              </a:rPr>
              <a:t>संक्षिप्त सारंश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9144000" cy="609600"/>
          </a:xfrm>
        </p:spPr>
        <p:txBody>
          <a:bodyPr>
            <a:normAutofit/>
          </a:bodyPr>
          <a:lstStyle/>
          <a:p>
            <a:endParaRPr lang="ne-NP" dirty="0">
              <a:cs typeface="Kalimati" panose="00000400000000000000" pitchFamily="2"/>
            </a:endParaRPr>
          </a:p>
          <a:p>
            <a:endParaRPr lang="ne-NP" dirty="0">
              <a:cs typeface="Kalimati" panose="00000400000000000000" pitchFamily="2"/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" y="13416"/>
            <a:ext cx="1031280" cy="867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720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2850"/>
            <a:ext cx="10515600" cy="907084"/>
          </a:xfrm>
        </p:spPr>
        <p:txBody>
          <a:bodyPr>
            <a:normAutofit/>
          </a:bodyPr>
          <a:lstStyle/>
          <a:p>
            <a:pPr algn="ctr"/>
            <a:r>
              <a:rPr lang="ne-NP" b="1" dirty="0" smtClean="0">
                <a:cs typeface="Kalimati" panose="00000400000000000000" pitchFamily="2"/>
              </a:rPr>
              <a:t>सम्पादित </a:t>
            </a:r>
            <a:r>
              <a:rPr lang="ne-NP" b="1" dirty="0">
                <a:cs typeface="Kalimati" panose="00000400000000000000" pitchFamily="2"/>
              </a:rPr>
              <a:t>प्रमुख कार्यहरु</a:t>
            </a:r>
            <a:endParaRPr lang="en-US" b="1" dirty="0">
              <a:cs typeface="Kalimati" panose="00000400000000000000" pitchFamily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646" y="1099934"/>
            <a:ext cx="10596154" cy="5663006"/>
          </a:xfrm>
        </p:spPr>
        <p:txBody>
          <a:bodyPr>
            <a:normAutofit/>
          </a:bodyPr>
          <a:lstStyle/>
          <a:p>
            <a:r>
              <a:rPr lang="ne-NP" dirty="0"/>
              <a:t>निम्न नदीहरुमा जलयान संचालनका लागि विस्तृत संभाव्यता अध्ययन</a:t>
            </a:r>
            <a:r>
              <a:rPr lang="en-US" dirty="0"/>
              <a:t> </a:t>
            </a:r>
            <a:r>
              <a:rPr lang="ne-NP" dirty="0"/>
              <a:t>गरिएको </a:t>
            </a:r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marL="457200" lvl="1" indent="0">
              <a:buNone/>
            </a:pPr>
            <a:endParaRPr lang="ne-NP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ne-NP" dirty="0"/>
              <a:t>सम्भव्यता अध्ययनका क्रममा </a:t>
            </a:r>
            <a:r>
              <a:rPr lang="ne-NP" dirty="0" smtClean="0"/>
              <a:t>नदीको </a:t>
            </a:r>
            <a:r>
              <a:rPr lang="ne-NP" dirty="0"/>
              <a:t>हरेक १०० मिटरको दुरीमा </a:t>
            </a:r>
            <a:r>
              <a:rPr lang="en-US" dirty="0"/>
              <a:t>Longitudinal </a:t>
            </a:r>
            <a:r>
              <a:rPr lang="ne-NP" dirty="0"/>
              <a:t>र </a:t>
            </a:r>
            <a:r>
              <a:rPr lang="en-US" dirty="0"/>
              <a:t>Cross section Survey </a:t>
            </a:r>
            <a:r>
              <a:rPr lang="ne-NP" dirty="0"/>
              <a:t>गरी गहिराइ </a:t>
            </a:r>
            <a:r>
              <a:rPr lang="ne-NP" dirty="0" smtClean="0"/>
              <a:t>नापिएको ।</a:t>
            </a:r>
            <a:endParaRPr lang="ne-NP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" y="13416"/>
            <a:ext cx="1031280" cy="867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00A6E904-2403-470A-AB05-3A409A6F8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81488"/>
              </p:ext>
            </p:extLst>
          </p:nvPr>
        </p:nvGraphicFramePr>
        <p:xfrm>
          <a:off x="2168003" y="2007018"/>
          <a:ext cx="8025296" cy="29149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3679">
                  <a:extLst>
                    <a:ext uri="{9D8B030D-6E8A-4147-A177-3AD203B41FA5}">
                      <a16:colId xmlns="" xmlns:a16="http://schemas.microsoft.com/office/drawing/2014/main" val="1258451009"/>
                    </a:ext>
                  </a:extLst>
                </a:gridCol>
                <a:gridCol w="2358887">
                  <a:extLst>
                    <a:ext uri="{9D8B030D-6E8A-4147-A177-3AD203B41FA5}">
                      <a16:colId xmlns="" xmlns:a16="http://schemas.microsoft.com/office/drawing/2014/main" val="2730489384"/>
                    </a:ext>
                  </a:extLst>
                </a:gridCol>
                <a:gridCol w="2446406">
                  <a:extLst>
                    <a:ext uri="{9D8B030D-6E8A-4147-A177-3AD203B41FA5}">
                      <a16:colId xmlns="" xmlns:a16="http://schemas.microsoft.com/office/drawing/2014/main" val="355444834"/>
                    </a:ext>
                  </a:extLst>
                </a:gridCol>
                <a:gridCol w="2006324">
                  <a:extLst>
                    <a:ext uri="{9D8B030D-6E8A-4147-A177-3AD203B41FA5}">
                      <a16:colId xmlns="" xmlns:a16="http://schemas.microsoft.com/office/drawing/2014/main" val="4002500116"/>
                    </a:ext>
                  </a:extLst>
                </a:gridCol>
              </a:tblGrid>
              <a:tr h="287855">
                <a:tc>
                  <a:txBody>
                    <a:bodyPr/>
                    <a:lstStyle/>
                    <a:p>
                      <a:r>
                        <a:rPr lang="ne-NP" sz="2000" dirty="0"/>
                        <a:t>क्र सं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नदी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स्थान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लम्बाई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5644839"/>
                  </a:ext>
                </a:extLst>
              </a:tr>
              <a:tr h="503747">
                <a:tc>
                  <a:txBody>
                    <a:bodyPr/>
                    <a:lstStyle/>
                    <a:p>
                      <a:r>
                        <a:rPr lang="ne-NP" sz="2000" dirty="0"/>
                        <a:t>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कर्णाली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खक्रौला-खिमडी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११५ कि</a:t>
                      </a:r>
                      <a:r>
                        <a:rPr lang="en-US" sz="2000" dirty="0"/>
                        <a:t>.</a:t>
                      </a:r>
                      <a:r>
                        <a:rPr lang="ne-NP" sz="2000" dirty="0"/>
                        <a:t> मि</a:t>
                      </a:r>
                      <a:r>
                        <a:rPr lang="en-US" sz="20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662676"/>
                  </a:ext>
                </a:extLst>
              </a:tr>
              <a:tr h="503747">
                <a:tc>
                  <a:txBody>
                    <a:bodyPr/>
                    <a:lstStyle/>
                    <a:p>
                      <a:r>
                        <a:rPr lang="ne-NP" sz="2000" dirty="0"/>
                        <a:t>२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काली गण्डकी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राम्दी-देवघाट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९५ कि</a:t>
                      </a:r>
                      <a:r>
                        <a:rPr lang="en-US" sz="2000" dirty="0"/>
                        <a:t>.</a:t>
                      </a:r>
                      <a:r>
                        <a:rPr lang="ne-NP" sz="2000" dirty="0"/>
                        <a:t> मि</a:t>
                      </a:r>
                      <a:r>
                        <a:rPr lang="en-US" sz="20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77605091"/>
                  </a:ext>
                </a:extLst>
              </a:tr>
              <a:tr h="503747">
                <a:tc>
                  <a:txBody>
                    <a:bodyPr/>
                    <a:lstStyle/>
                    <a:p>
                      <a:r>
                        <a:rPr lang="ne-NP" sz="2000" dirty="0"/>
                        <a:t>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 smtClean="0"/>
                        <a:t>कोशी</a:t>
                      </a:r>
                      <a:r>
                        <a:rPr lang="en-US" sz="2000" dirty="0" smtClean="0"/>
                        <a:t> (</a:t>
                      </a:r>
                      <a:r>
                        <a:rPr lang="ne-NP" sz="2000" dirty="0" smtClean="0"/>
                        <a:t>अरुण</a:t>
                      </a:r>
                      <a:r>
                        <a:rPr lang="en-US" sz="2000" dirty="0" smtClean="0"/>
                        <a:t>)</a:t>
                      </a:r>
                      <a:r>
                        <a:rPr lang="ne-NP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चतरा-तुम्लिङ्गटार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७५ कि</a:t>
                      </a:r>
                      <a:r>
                        <a:rPr lang="en-US" sz="2000" dirty="0"/>
                        <a:t>.</a:t>
                      </a:r>
                      <a:r>
                        <a:rPr lang="ne-NP" sz="2000" dirty="0"/>
                        <a:t> मि</a:t>
                      </a:r>
                      <a:r>
                        <a:rPr lang="en-US" sz="20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3666660"/>
                  </a:ext>
                </a:extLst>
              </a:tr>
              <a:tr h="503747">
                <a:tc>
                  <a:txBody>
                    <a:bodyPr/>
                    <a:lstStyle/>
                    <a:p>
                      <a:r>
                        <a:rPr lang="ne-NP" sz="2000" dirty="0"/>
                        <a:t>४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नारायणी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000" dirty="0"/>
                        <a:t>देवघाट-गण्डक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dirty="0"/>
                        <a:t>८५ कि</a:t>
                      </a:r>
                      <a:r>
                        <a:rPr lang="en-US" sz="2000" dirty="0"/>
                        <a:t>.</a:t>
                      </a:r>
                      <a:r>
                        <a:rPr lang="ne-NP" sz="2000" dirty="0"/>
                        <a:t> मि</a:t>
                      </a:r>
                      <a:r>
                        <a:rPr lang="en-US" sz="20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7541362"/>
                  </a:ext>
                </a:extLst>
              </a:tr>
              <a:tr h="5037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५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राप्ती</a:t>
                      </a:r>
                      <a:endParaRPr lang="en-US" sz="2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सिक्टा</a:t>
                      </a:r>
                      <a:r>
                        <a:rPr lang="en-US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ne-NP" sz="20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भालुवाङ</a:t>
                      </a:r>
                      <a:endParaRPr lang="en-US" sz="2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१०२ कि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ne-NP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मि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4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48" y="204259"/>
            <a:ext cx="10515600" cy="794808"/>
          </a:xfrm>
        </p:spPr>
        <p:txBody>
          <a:bodyPr>
            <a:normAutofit fontScale="90000"/>
          </a:bodyPr>
          <a:lstStyle/>
          <a:p>
            <a:r>
              <a:rPr lang="ne-NP" sz="3600" b="1" dirty="0" smtClean="0">
                <a:cs typeface="Kalimati" panose="00000400000000000000" pitchFamily="2"/>
              </a:rPr>
              <a:t>कालीगण्डकी र कोशी नदीमा पानीको</a:t>
            </a:r>
            <a:r>
              <a:rPr lang="en-US" sz="3600" b="1" dirty="0" smtClean="0">
                <a:cs typeface="Kalimati" panose="00000400000000000000" pitchFamily="2"/>
              </a:rPr>
              <a:t> </a:t>
            </a:r>
            <a:r>
              <a:rPr lang="ne-NP" sz="3600" b="1" dirty="0" smtClean="0">
                <a:cs typeface="Kalimati" panose="00000400000000000000" pitchFamily="2"/>
              </a:rPr>
              <a:t>गहिराईको अवस्था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648719"/>
              </p:ext>
            </p:extLst>
          </p:nvPr>
        </p:nvGraphicFramePr>
        <p:xfrm>
          <a:off x="1193800" y="1368425"/>
          <a:ext cx="9474201" cy="46939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58067"/>
                <a:gridCol w="3158067"/>
                <a:gridCol w="31580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Water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Depth (m)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River length (m)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% River length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KALIGANDAKI RIVER</a:t>
                      </a:r>
                      <a:endParaRPr lang="en-US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Less</a:t>
                      </a:r>
                      <a:r>
                        <a:rPr lang="en-US" sz="2200" baseline="0" dirty="0" smtClean="0"/>
                        <a:t> than 1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4.6 %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 m to 1.5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12400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12.9 %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1.5 m to 2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12300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12.8 %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More than 2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66862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69.7</a:t>
                      </a:r>
                      <a:r>
                        <a:rPr lang="en-US" sz="2200" baseline="0" dirty="0" smtClean="0"/>
                        <a:t>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ARUN RIVER</a:t>
                      </a:r>
                      <a:endParaRPr lang="en-US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Less</a:t>
                      </a:r>
                      <a:r>
                        <a:rPr lang="en-US" sz="2200" baseline="0" dirty="0" smtClean="0"/>
                        <a:t> than 1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0.26 %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 m to 1.5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2800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3.7 %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1.5 m to 2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4500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5.98 %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More than 2 m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67760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90.06 %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" y="13416"/>
            <a:ext cx="1031280" cy="867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251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381514"/>
              </p:ext>
            </p:extLst>
          </p:nvPr>
        </p:nvGraphicFramePr>
        <p:xfrm>
          <a:off x="1475176" y="880534"/>
          <a:ext cx="9474201" cy="57490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58067"/>
                <a:gridCol w="3158067"/>
                <a:gridCol w="31580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Water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dirty="0" smtClean="0"/>
                        <a:t>Depth (m)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River length (m)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% River length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KARNALI RIVER</a:t>
                      </a:r>
                      <a:endParaRPr lang="en-US" sz="1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Less</a:t>
                      </a:r>
                      <a:r>
                        <a:rPr lang="en-US" sz="1900" baseline="0" dirty="0" smtClean="0"/>
                        <a:t> than 1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2,100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1.8 %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 m to 1.5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3,900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3.34 %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1.5 m to 2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9,400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8.04 %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More than 2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1,01,100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86.48 %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NARAYANI RIVER</a:t>
                      </a:r>
                      <a:endParaRPr lang="en-US" sz="1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Less</a:t>
                      </a:r>
                      <a:r>
                        <a:rPr lang="en-US" sz="1900" baseline="0" dirty="0" smtClean="0"/>
                        <a:t> than 1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3,000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3.13 %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 m to 1.5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12,900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14.24 %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1.5 m to 2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15,500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17.11 %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More than 2 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58,800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64.9 %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RAPTI RIVER</a:t>
                      </a:r>
                      <a:endParaRPr lang="en-US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Less than 1 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53,750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52.7 %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 m to 1.5 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28,560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28.0 %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More than 1.5 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19,680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19.3 %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74421" y="216142"/>
            <a:ext cx="7877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e-NP" sz="2400" b="1" dirty="0" smtClean="0">
                <a:latin typeface="+mj-lt"/>
                <a:ea typeface="+mj-ea"/>
                <a:cs typeface="Kalimati" panose="00000400000000000000" pitchFamily="2"/>
              </a:rPr>
              <a:t>कर्णाली</a:t>
            </a:r>
            <a:r>
              <a:rPr lang="en-US" sz="2400" b="1" dirty="0" smtClean="0">
                <a:latin typeface="+mj-lt"/>
                <a:ea typeface="+mj-ea"/>
                <a:cs typeface="Kalimati" panose="00000400000000000000" pitchFamily="2"/>
              </a:rPr>
              <a:t>,</a:t>
            </a:r>
            <a:r>
              <a:rPr lang="ne-NP" sz="2400" b="1" dirty="0" smtClean="0"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2400" b="1" dirty="0">
                <a:latin typeface="+mj-lt"/>
                <a:ea typeface="+mj-ea"/>
                <a:cs typeface="Kalimati" panose="00000400000000000000" pitchFamily="2"/>
              </a:rPr>
              <a:t>नारायणी </a:t>
            </a:r>
            <a:r>
              <a:rPr lang="ne-NP" sz="2400" b="1" dirty="0" smtClean="0">
                <a:latin typeface="+mj-lt"/>
                <a:ea typeface="+mj-ea"/>
                <a:cs typeface="Kalimati" panose="00000400000000000000" pitchFamily="2"/>
              </a:rPr>
              <a:t>र राप्ती </a:t>
            </a:r>
            <a:r>
              <a:rPr lang="ne-NP" sz="2400" b="1" dirty="0" smtClean="0">
                <a:latin typeface="+mj-lt"/>
                <a:ea typeface="+mj-ea"/>
                <a:cs typeface="Kalimati" panose="00000400000000000000" pitchFamily="2"/>
              </a:rPr>
              <a:t>नदीमा </a:t>
            </a:r>
            <a:r>
              <a:rPr lang="ne-NP" sz="2400" b="1" dirty="0">
                <a:latin typeface="+mj-lt"/>
                <a:ea typeface="+mj-ea"/>
                <a:cs typeface="Kalimati" panose="00000400000000000000" pitchFamily="2"/>
              </a:rPr>
              <a:t>पानीको</a:t>
            </a:r>
            <a:r>
              <a:rPr lang="en-US" sz="2400" b="1" dirty="0">
                <a:latin typeface="+mj-lt"/>
                <a:ea typeface="+mj-ea"/>
                <a:cs typeface="Kalimati" panose="00000400000000000000" pitchFamily="2"/>
              </a:rPr>
              <a:t> </a:t>
            </a:r>
            <a:r>
              <a:rPr lang="ne-NP" sz="2400" b="1" dirty="0">
                <a:latin typeface="+mj-lt"/>
                <a:ea typeface="+mj-ea"/>
                <a:cs typeface="Kalimati" panose="00000400000000000000" pitchFamily="2"/>
              </a:rPr>
              <a:t>गहिराईको अवस्था</a:t>
            </a:r>
            <a:endParaRPr lang="en-US" sz="2400" b="1" dirty="0">
              <a:latin typeface="+mj-lt"/>
              <a:ea typeface="+mj-ea"/>
              <a:cs typeface="Kalimati" panose="00000400000000000000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" y="13416"/>
            <a:ext cx="1031280" cy="867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0126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277452"/>
              </p:ext>
            </p:extLst>
          </p:nvPr>
        </p:nvGraphicFramePr>
        <p:xfrm>
          <a:off x="406399" y="1891453"/>
          <a:ext cx="11524202" cy="35102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  <a:gridCol w="1168400"/>
                <a:gridCol w="10086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River Classes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Depth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Bottom Width 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Bend Radius(m)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Vertical Clearance(m)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Horizontal Clearance(m)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Dead Weight Tonnage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Length(m)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Breadth (m)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Draft(m)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Class 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1.2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Class II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Class III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Class 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Class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Class 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VII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65667" y="1123421"/>
            <a:ext cx="11082865" cy="950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ne-NP" sz="2900" dirty="0" smtClean="0"/>
              <a:t>भारतीय अन्तर्देशीय जलमार्ग प्राधिकरण </a:t>
            </a:r>
            <a:r>
              <a:rPr lang="en-US" sz="2900" dirty="0" smtClean="0"/>
              <a:t>(Inland Waterways Authority of India) </a:t>
            </a:r>
            <a:r>
              <a:rPr lang="ne-NP" sz="2900" dirty="0" smtClean="0"/>
              <a:t>ले मिति २००७ जनवरी २७ मा प्रकाशित राजपत्र अनुसार नदीहरु र सोमा संचालन हुन सक्ने जलयानहरुलाई देहाय बमोजिम बर्गिकरण गरेको पाईन्छ ।</a:t>
            </a:r>
            <a:endParaRPr lang="en-US" sz="2900" dirty="0" smtClean="0"/>
          </a:p>
          <a:p>
            <a:endParaRPr lang="ne-NP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06399" y="5721531"/>
            <a:ext cx="11524202" cy="94923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e-NP" b="1" i="1" dirty="0" smtClean="0"/>
              <a:t>यसै बर्गिकरणको आधारमा </a:t>
            </a:r>
            <a:r>
              <a:rPr lang="ne-NP" b="1" i="1" dirty="0" smtClean="0"/>
              <a:t>कर्णाली</a:t>
            </a:r>
            <a:r>
              <a:rPr lang="en-US" b="1" i="1" dirty="0" smtClean="0"/>
              <a:t>,</a:t>
            </a:r>
            <a:r>
              <a:rPr lang="ne-NP" b="1" i="1" dirty="0" smtClean="0"/>
              <a:t> नारायणी</a:t>
            </a:r>
            <a:r>
              <a:rPr lang="en-US" b="1" i="1" dirty="0" smtClean="0"/>
              <a:t>,</a:t>
            </a:r>
            <a:r>
              <a:rPr lang="ne-NP" b="1" i="1" dirty="0" smtClean="0"/>
              <a:t> कालीगण्डकी तथा कोशी नदीमा १०० टन सम्म क्षमता भएका जलयानहरु संचालन हुन सक्ने अध्ययनका क्रममा देखिएको </a:t>
            </a:r>
            <a:r>
              <a:rPr lang="ne-NP" b="1" i="1" dirty="0" smtClean="0"/>
              <a:t>तर संचालनपूर्व </a:t>
            </a:r>
            <a:r>
              <a:rPr lang="en-US" b="1" i="1" dirty="0" smtClean="0"/>
              <a:t>dredging, channeling, spur </a:t>
            </a:r>
            <a:r>
              <a:rPr lang="ne-NP" b="1" i="1" dirty="0" smtClean="0"/>
              <a:t>निर्माण लगायतका कार्य गरी जलमार्गलाई संचालन योग्य र सुरक्षित बनाउन आवश्यक हुने ।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63133" y="296333"/>
            <a:ext cx="10430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e-NP" sz="3600" b="1" dirty="0" smtClean="0"/>
              <a:t>नेपालका नदीमा संचालन गर्न सम्भाव्य जलयानको क्षमता</a:t>
            </a:r>
            <a:endParaRPr lang="en-US" sz="3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" y="13416"/>
            <a:ext cx="1031280" cy="867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C0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Right Arrow 11"/>
          <p:cNvSpPr/>
          <p:nvPr/>
        </p:nvSpPr>
        <p:spPr>
          <a:xfrm>
            <a:off x="133165" y="3039821"/>
            <a:ext cx="332502" cy="23969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ne-NP"/>
          </a:p>
          <a:p>
            <a:pPr marL="0" indent="0">
              <a:buNone/>
            </a:pPr>
            <a:endParaRPr lang="ne-NP"/>
          </a:p>
          <a:p>
            <a:pPr marL="0" indent="0">
              <a:buNone/>
            </a:pPr>
            <a:endParaRPr lang="ne-NP"/>
          </a:p>
          <a:p>
            <a:pPr marL="0" indent="0" algn="ctr">
              <a:buNone/>
            </a:pPr>
            <a:r>
              <a:rPr lang="ne-NP" sz="8800"/>
              <a:t>धन्यवाद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09"/>
            <a:ext cx="1395622" cy="117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3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 Light"/>
        <a:ea typeface=""/>
        <a:cs typeface="Kalimati"/>
      </a:majorFont>
      <a:minorFont>
        <a:latin typeface="Calibri"/>
        <a:ea typeface=""/>
        <a:cs typeface="Kalimat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470</Words>
  <Application>Microsoft Office PowerPoint</Application>
  <PresentationFormat>Widescreen</PresentationFormat>
  <Paragraphs>195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Kalimati</vt:lpstr>
      <vt:lpstr>Mangal</vt:lpstr>
      <vt:lpstr>Wingdings</vt:lpstr>
      <vt:lpstr>Office Theme</vt:lpstr>
      <vt:lpstr>नेपाल पानी जहाज कार्यालय एकान्तकुना, ललितपुर   सम्भाव्यता अध्ययनहरुको  संक्षिप्त सारंश</vt:lpstr>
      <vt:lpstr>सम्पादित प्रमुख कार्यहरु</vt:lpstr>
      <vt:lpstr>कालीगण्डकी र कोशी नदीमा पानीको गहिराईको अवस्था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नेपाल पानी जहाजको कार्यालय</dc:title>
  <dc:creator>Dell</dc:creator>
  <cp:lastModifiedBy>Dell</cp:lastModifiedBy>
  <cp:revision>267</cp:revision>
  <dcterms:created xsi:type="dcterms:W3CDTF">2019-05-01T01:37:38Z</dcterms:created>
  <dcterms:modified xsi:type="dcterms:W3CDTF">2023-08-09T07:23:49Z</dcterms:modified>
</cp:coreProperties>
</file>