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8" r:id="rId4"/>
    <p:sldId id="274" r:id="rId5"/>
    <p:sldId id="273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9245-DE78-444B-B534-98B687CA7367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73C8-4BCD-41AC-8070-DA44CF4C2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24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9245-DE78-444B-B534-98B687CA7367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73C8-4BCD-41AC-8070-DA44CF4C2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198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9245-DE78-444B-B534-98B687CA7367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73C8-4BCD-41AC-8070-DA44CF4C2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966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9245-DE78-444B-B534-98B687CA7367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73C8-4BCD-41AC-8070-DA44CF4C2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57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9245-DE78-444B-B534-98B687CA7367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73C8-4BCD-41AC-8070-DA44CF4C2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202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9245-DE78-444B-B534-98B687CA7367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73C8-4BCD-41AC-8070-DA44CF4C2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871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9245-DE78-444B-B534-98B687CA7367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73C8-4BCD-41AC-8070-DA44CF4C2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84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9245-DE78-444B-B534-98B687CA7367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73C8-4BCD-41AC-8070-DA44CF4C2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35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9245-DE78-444B-B534-98B687CA7367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73C8-4BCD-41AC-8070-DA44CF4C2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46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9245-DE78-444B-B534-98B687CA7367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73C8-4BCD-41AC-8070-DA44CF4C2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562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9245-DE78-444B-B534-98B687CA7367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73C8-4BCD-41AC-8070-DA44CF4C2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987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79245-DE78-444B-B534-98B687CA7367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073C8-4BCD-41AC-8070-DA44CF4C2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412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85611"/>
            <a:ext cx="9144000" cy="3773510"/>
          </a:xfrm>
        </p:spPr>
        <p:txBody>
          <a:bodyPr>
            <a:normAutofit fontScale="90000"/>
          </a:bodyPr>
          <a:lstStyle/>
          <a:p>
            <a:r>
              <a:rPr lang="ne-NP" dirty="0">
                <a:cs typeface="Kalimati" panose="00000400000000000000" pitchFamily="2"/>
              </a:rPr>
              <a:t>नेपाल पानी जहाज कार्यालय</a:t>
            </a:r>
            <a:r>
              <a:rPr lang="en-US" dirty="0">
                <a:cs typeface="Kalimati" panose="00000400000000000000" pitchFamily="2"/>
              </a:rPr>
              <a:t/>
            </a:r>
            <a:br>
              <a:rPr lang="en-US" dirty="0">
                <a:cs typeface="Kalimati" panose="00000400000000000000" pitchFamily="2"/>
              </a:rPr>
            </a:br>
            <a:r>
              <a:rPr lang="ne-NP" sz="2800" dirty="0">
                <a:cs typeface="Kalimati" panose="00000400000000000000" pitchFamily="2"/>
              </a:rPr>
              <a:t>एकान्तकुना, ललितपुर</a:t>
            </a:r>
            <a:r>
              <a:rPr lang="en-US" sz="2800" dirty="0">
                <a:cs typeface="Kalimati" panose="00000400000000000000" pitchFamily="2"/>
              </a:rPr>
              <a:t/>
            </a:r>
            <a:br>
              <a:rPr lang="en-US" sz="2800" dirty="0">
                <a:cs typeface="Kalimati" panose="00000400000000000000" pitchFamily="2"/>
              </a:rPr>
            </a:br>
            <a:r>
              <a:rPr lang="ne-NP" sz="2800" dirty="0">
                <a:cs typeface="Kalimati" panose="00000400000000000000" pitchFamily="2"/>
              </a:rPr>
              <a:t/>
            </a:r>
            <a:br>
              <a:rPr lang="ne-NP" sz="2800" dirty="0">
                <a:cs typeface="Kalimati" panose="00000400000000000000" pitchFamily="2"/>
              </a:rPr>
            </a:br>
            <a:r>
              <a:rPr lang="ne-NP" dirty="0">
                <a:cs typeface="Kalimati" panose="00000400000000000000" pitchFamily="2"/>
              </a:rPr>
              <a:t/>
            </a:r>
            <a:br>
              <a:rPr lang="ne-NP" dirty="0">
                <a:cs typeface="Kalimati" panose="00000400000000000000" pitchFamily="2"/>
              </a:rPr>
            </a:br>
            <a:r>
              <a:rPr lang="ne-NP" sz="5300" dirty="0" smtClean="0">
                <a:cs typeface="Kalimati" panose="00000400000000000000" pitchFamily="2"/>
              </a:rPr>
              <a:t>सम्भाव्यता अध्ययनहरुको </a:t>
            </a:r>
            <a:br>
              <a:rPr lang="ne-NP" sz="5300" dirty="0" smtClean="0">
                <a:cs typeface="Kalimati" panose="00000400000000000000" pitchFamily="2"/>
              </a:rPr>
            </a:br>
            <a:r>
              <a:rPr lang="ne-NP" sz="5300" dirty="0" smtClean="0">
                <a:cs typeface="Kalimati" panose="00000400000000000000" pitchFamily="2"/>
              </a:rPr>
              <a:t>संक्षिप्त सारंश</a:t>
            </a:r>
            <a:endParaRPr lang="en-US" sz="5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181600"/>
            <a:ext cx="9144000" cy="609600"/>
          </a:xfrm>
        </p:spPr>
        <p:txBody>
          <a:bodyPr>
            <a:normAutofit/>
          </a:bodyPr>
          <a:lstStyle/>
          <a:p>
            <a:endParaRPr lang="ne-NP" dirty="0">
              <a:cs typeface="Kalimati" panose="00000400000000000000" pitchFamily="2"/>
            </a:endParaRPr>
          </a:p>
          <a:p>
            <a:endParaRPr lang="ne-NP" dirty="0">
              <a:cs typeface="Kalimati" panose="00000400000000000000" pitchFamily="2"/>
            </a:endParaRP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8" y="13416"/>
            <a:ext cx="1031280" cy="8671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C00000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27208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2850"/>
            <a:ext cx="10515600" cy="907084"/>
          </a:xfrm>
        </p:spPr>
        <p:txBody>
          <a:bodyPr>
            <a:normAutofit/>
          </a:bodyPr>
          <a:lstStyle/>
          <a:p>
            <a:pPr algn="ctr"/>
            <a:r>
              <a:rPr lang="ne-NP" b="1" dirty="0" smtClean="0">
                <a:cs typeface="Kalimati" panose="00000400000000000000" pitchFamily="2"/>
              </a:rPr>
              <a:t>सम्पादित </a:t>
            </a:r>
            <a:r>
              <a:rPr lang="ne-NP" b="1" dirty="0">
                <a:cs typeface="Kalimati" panose="00000400000000000000" pitchFamily="2"/>
              </a:rPr>
              <a:t>प्रमुख कार्यहरु</a:t>
            </a:r>
            <a:endParaRPr lang="en-US" b="1" dirty="0">
              <a:cs typeface="Kalimati" panose="00000400000000000000" pitchFamily="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646" y="1099934"/>
            <a:ext cx="10596154" cy="5663006"/>
          </a:xfrm>
        </p:spPr>
        <p:txBody>
          <a:bodyPr>
            <a:normAutofit/>
          </a:bodyPr>
          <a:lstStyle/>
          <a:p>
            <a:r>
              <a:rPr lang="ne-NP" dirty="0"/>
              <a:t>निम्न नदीहरुमा जलयान संचालनका लागि विस्तृत संभाव्यता अध्ययन</a:t>
            </a:r>
            <a:r>
              <a:rPr lang="en-US" dirty="0"/>
              <a:t> </a:t>
            </a:r>
            <a:r>
              <a:rPr lang="ne-NP" dirty="0"/>
              <a:t>गरिएको </a:t>
            </a:r>
          </a:p>
          <a:p>
            <a:pPr marL="457200" lvl="1" indent="0">
              <a:buNone/>
            </a:pPr>
            <a:endParaRPr lang="ne-NP" dirty="0"/>
          </a:p>
          <a:p>
            <a:pPr marL="457200" lvl="1" indent="0">
              <a:buNone/>
            </a:pPr>
            <a:endParaRPr lang="ne-NP" dirty="0"/>
          </a:p>
          <a:p>
            <a:pPr marL="457200" lvl="1" indent="0">
              <a:buNone/>
            </a:pPr>
            <a:endParaRPr lang="ne-NP" dirty="0"/>
          </a:p>
          <a:p>
            <a:pPr marL="457200" lvl="1" indent="0">
              <a:buNone/>
            </a:pPr>
            <a:endParaRPr lang="ne-NP" dirty="0"/>
          </a:p>
          <a:p>
            <a:pPr marL="457200" lvl="1" indent="0">
              <a:buNone/>
            </a:pPr>
            <a:endParaRPr lang="ne-NP" dirty="0"/>
          </a:p>
          <a:p>
            <a:pPr marL="457200" lvl="1" indent="0">
              <a:buNone/>
            </a:pPr>
            <a:endParaRPr lang="ne-NP" dirty="0"/>
          </a:p>
          <a:p>
            <a:pPr marL="457200" lvl="1" indent="0">
              <a:buNone/>
            </a:pPr>
            <a:endParaRPr lang="ne-NP" dirty="0"/>
          </a:p>
          <a:p>
            <a:pPr marL="457200" lvl="1" indent="0">
              <a:buNone/>
            </a:pPr>
            <a:endParaRPr lang="ne-NP" dirty="0"/>
          </a:p>
          <a:p>
            <a:pPr marL="457200" lvl="1" indent="0">
              <a:buNone/>
            </a:pPr>
            <a:endParaRPr lang="ne-NP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ne-NP" dirty="0"/>
              <a:t>सम्भव्यता अध्ययनका क्रममा </a:t>
            </a:r>
            <a:r>
              <a:rPr lang="ne-NP" dirty="0" smtClean="0"/>
              <a:t>नदीको </a:t>
            </a:r>
            <a:r>
              <a:rPr lang="ne-NP" dirty="0"/>
              <a:t>हरेक १०० मिटरको दुरीमा </a:t>
            </a:r>
            <a:r>
              <a:rPr lang="en-US" dirty="0"/>
              <a:t>Longitudinal </a:t>
            </a:r>
            <a:r>
              <a:rPr lang="ne-NP" dirty="0"/>
              <a:t>र </a:t>
            </a:r>
            <a:r>
              <a:rPr lang="en-US" dirty="0"/>
              <a:t>Cross section Survey </a:t>
            </a:r>
            <a:r>
              <a:rPr lang="ne-NP" dirty="0"/>
              <a:t>गरी गहिराइ </a:t>
            </a:r>
            <a:r>
              <a:rPr lang="ne-NP" dirty="0" smtClean="0"/>
              <a:t>नापिएको ।</a:t>
            </a:r>
            <a:endParaRPr lang="ne-NP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8" y="13416"/>
            <a:ext cx="1031280" cy="8671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C00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00A6E904-2403-470A-AB05-3A409A6F82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081488"/>
              </p:ext>
            </p:extLst>
          </p:nvPr>
        </p:nvGraphicFramePr>
        <p:xfrm>
          <a:off x="2168003" y="2007018"/>
          <a:ext cx="8025296" cy="291497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213679">
                  <a:extLst>
                    <a:ext uri="{9D8B030D-6E8A-4147-A177-3AD203B41FA5}">
                      <a16:colId xmlns="" xmlns:a16="http://schemas.microsoft.com/office/drawing/2014/main" val="1258451009"/>
                    </a:ext>
                  </a:extLst>
                </a:gridCol>
                <a:gridCol w="2358887">
                  <a:extLst>
                    <a:ext uri="{9D8B030D-6E8A-4147-A177-3AD203B41FA5}">
                      <a16:colId xmlns="" xmlns:a16="http://schemas.microsoft.com/office/drawing/2014/main" val="2730489384"/>
                    </a:ext>
                  </a:extLst>
                </a:gridCol>
                <a:gridCol w="2446406">
                  <a:extLst>
                    <a:ext uri="{9D8B030D-6E8A-4147-A177-3AD203B41FA5}">
                      <a16:colId xmlns="" xmlns:a16="http://schemas.microsoft.com/office/drawing/2014/main" val="355444834"/>
                    </a:ext>
                  </a:extLst>
                </a:gridCol>
                <a:gridCol w="2006324">
                  <a:extLst>
                    <a:ext uri="{9D8B030D-6E8A-4147-A177-3AD203B41FA5}">
                      <a16:colId xmlns="" xmlns:a16="http://schemas.microsoft.com/office/drawing/2014/main" val="4002500116"/>
                    </a:ext>
                  </a:extLst>
                </a:gridCol>
              </a:tblGrid>
              <a:tr h="287855">
                <a:tc>
                  <a:txBody>
                    <a:bodyPr/>
                    <a:lstStyle/>
                    <a:p>
                      <a:r>
                        <a:rPr lang="ne-NP" sz="2000" dirty="0"/>
                        <a:t>क्र सं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e-NP" sz="2000" dirty="0"/>
                        <a:t>नदी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e-NP" sz="2000" dirty="0"/>
                        <a:t>स्थान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e-NP" sz="2000" dirty="0"/>
                        <a:t>लम्बाई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45644839"/>
                  </a:ext>
                </a:extLst>
              </a:tr>
              <a:tr h="503747">
                <a:tc>
                  <a:txBody>
                    <a:bodyPr/>
                    <a:lstStyle/>
                    <a:p>
                      <a:r>
                        <a:rPr lang="ne-NP" sz="2000" dirty="0"/>
                        <a:t>१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000" dirty="0"/>
                        <a:t>कर्णाली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e-NP" sz="2000" dirty="0"/>
                        <a:t>खक्रौला-खिमडी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000" dirty="0"/>
                        <a:t>११५ कि</a:t>
                      </a:r>
                      <a:r>
                        <a:rPr lang="en-US" sz="2000" dirty="0"/>
                        <a:t>.</a:t>
                      </a:r>
                      <a:r>
                        <a:rPr lang="ne-NP" sz="2000" dirty="0"/>
                        <a:t> मि</a:t>
                      </a:r>
                      <a:r>
                        <a:rPr lang="en-US" sz="20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87662676"/>
                  </a:ext>
                </a:extLst>
              </a:tr>
              <a:tr h="503747">
                <a:tc>
                  <a:txBody>
                    <a:bodyPr/>
                    <a:lstStyle/>
                    <a:p>
                      <a:r>
                        <a:rPr lang="ne-NP" sz="2000" dirty="0"/>
                        <a:t>२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000" dirty="0"/>
                        <a:t>काली गण्डकी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e-NP" sz="2000" dirty="0"/>
                        <a:t>राम्दी-देवघाट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000" dirty="0"/>
                        <a:t>९५ कि</a:t>
                      </a:r>
                      <a:r>
                        <a:rPr lang="en-US" sz="2000" dirty="0"/>
                        <a:t>.</a:t>
                      </a:r>
                      <a:r>
                        <a:rPr lang="ne-NP" sz="2000" dirty="0"/>
                        <a:t> मि</a:t>
                      </a:r>
                      <a:r>
                        <a:rPr lang="en-US" sz="20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77605091"/>
                  </a:ext>
                </a:extLst>
              </a:tr>
              <a:tr h="503747">
                <a:tc>
                  <a:txBody>
                    <a:bodyPr/>
                    <a:lstStyle/>
                    <a:p>
                      <a:r>
                        <a:rPr lang="ne-NP" sz="2000" dirty="0"/>
                        <a:t>३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000" dirty="0" smtClean="0"/>
                        <a:t>कोशी</a:t>
                      </a:r>
                      <a:r>
                        <a:rPr lang="en-US" sz="2000" dirty="0" smtClean="0"/>
                        <a:t> (</a:t>
                      </a:r>
                      <a:r>
                        <a:rPr lang="ne-NP" sz="2000" dirty="0" smtClean="0"/>
                        <a:t>अरुण</a:t>
                      </a:r>
                      <a:r>
                        <a:rPr lang="en-US" sz="2000" dirty="0" smtClean="0"/>
                        <a:t>)</a:t>
                      </a:r>
                      <a:r>
                        <a:rPr lang="ne-NP" sz="200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e-NP" sz="2000" dirty="0"/>
                        <a:t>चतरा-तुम्लिङ्गटार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000" dirty="0"/>
                        <a:t>७५ कि</a:t>
                      </a:r>
                      <a:r>
                        <a:rPr lang="en-US" sz="2000" dirty="0"/>
                        <a:t>.</a:t>
                      </a:r>
                      <a:r>
                        <a:rPr lang="ne-NP" sz="2000" dirty="0"/>
                        <a:t> मि</a:t>
                      </a:r>
                      <a:r>
                        <a:rPr lang="en-US" sz="20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43666660"/>
                  </a:ext>
                </a:extLst>
              </a:tr>
              <a:tr h="503747">
                <a:tc>
                  <a:txBody>
                    <a:bodyPr/>
                    <a:lstStyle/>
                    <a:p>
                      <a:r>
                        <a:rPr lang="ne-NP" sz="2000" dirty="0"/>
                        <a:t>४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000" dirty="0"/>
                        <a:t>नारायणी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e-NP" sz="2000" dirty="0"/>
                        <a:t>देवघाट-गण्डक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000" dirty="0"/>
                        <a:t>८५ कि</a:t>
                      </a:r>
                      <a:r>
                        <a:rPr lang="en-US" sz="2000" dirty="0"/>
                        <a:t>.</a:t>
                      </a:r>
                      <a:r>
                        <a:rPr lang="ne-NP" sz="2000" dirty="0"/>
                        <a:t> मि</a:t>
                      </a:r>
                      <a:r>
                        <a:rPr lang="en-US" sz="20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57541362"/>
                  </a:ext>
                </a:extLst>
              </a:tr>
              <a:tr h="50374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५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राप्ती</a:t>
                      </a:r>
                      <a:endParaRPr lang="en-US" sz="2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सिक्टा</a:t>
                      </a:r>
                      <a:r>
                        <a:rPr lang="en-US" sz="2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ne-NP" sz="2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भालुवाङ</a:t>
                      </a:r>
                      <a:endParaRPr lang="en-US" sz="2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१०२ कि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ne-NP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मि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146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748" y="204259"/>
            <a:ext cx="10515600" cy="794808"/>
          </a:xfrm>
        </p:spPr>
        <p:txBody>
          <a:bodyPr>
            <a:normAutofit fontScale="90000"/>
          </a:bodyPr>
          <a:lstStyle/>
          <a:p>
            <a:r>
              <a:rPr lang="ne-NP" sz="3600" b="1" dirty="0" smtClean="0">
                <a:cs typeface="Kalimati" panose="00000400000000000000" pitchFamily="2"/>
              </a:rPr>
              <a:t>कालीगण्डकी र कोशी नदीमा पानीको</a:t>
            </a:r>
            <a:r>
              <a:rPr lang="en-US" sz="3600" b="1" dirty="0" smtClean="0">
                <a:cs typeface="Kalimati" panose="00000400000000000000" pitchFamily="2"/>
              </a:rPr>
              <a:t> </a:t>
            </a:r>
            <a:r>
              <a:rPr lang="ne-NP" sz="3600" b="1" dirty="0" smtClean="0">
                <a:cs typeface="Kalimati" panose="00000400000000000000" pitchFamily="2"/>
              </a:rPr>
              <a:t>गहिराईको अवस्था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0648719"/>
              </p:ext>
            </p:extLst>
          </p:nvPr>
        </p:nvGraphicFramePr>
        <p:xfrm>
          <a:off x="1193800" y="1368425"/>
          <a:ext cx="9474201" cy="46939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158067"/>
                <a:gridCol w="3158067"/>
                <a:gridCol w="31580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Water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dirty="0" smtClean="0"/>
                        <a:t>Depth (m)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River length (m)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% River length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200" b="1" dirty="0" smtClean="0"/>
                        <a:t>KALIGANDAKI RIVER</a:t>
                      </a:r>
                      <a:endParaRPr lang="en-US" sz="2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Less</a:t>
                      </a:r>
                      <a:r>
                        <a:rPr lang="en-US" sz="2200" baseline="0" dirty="0" smtClean="0"/>
                        <a:t> than 1 m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4500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4.6 %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 m to 1.5 m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12400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12.9 %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1.5 m to 2 m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12300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12.8 %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More than 2 m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66862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69.7</a:t>
                      </a:r>
                      <a:r>
                        <a:rPr lang="en-US" sz="2200" baseline="0" dirty="0" smtClean="0"/>
                        <a:t> %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200" b="1" dirty="0" smtClean="0"/>
                        <a:t>ARUN RIVER</a:t>
                      </a:r>
                      <a:endParaRPr lang="en-US" sz="2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Less</a:t>
                      </a:r>
                      <a:r>
                        <a:rPr lang="en-US" sz="2200" baseline="0" dirty="0" smtClean="0"/>
                        <a:t> than 1 m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200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0.26 %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 m to 1.5 m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2800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3.7 %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1.5 m to 2 m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4500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5.98 %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More than 2 m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67760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90.06 %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8" y="13416"/>
            <a:ext cx="1031280" cy="8671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C00000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2518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7381514"/>
              </p:ext>
            </p:extLst>
          </p:nvPr>
        </p:nvGraphicFramePr>
        <p:xfrm>
          <a:off x="1475176" y="880534"/>
          <a:ext cx="9474201" cy="5749036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158067"/>
                <a:gridCol w="3158067"/>
                <a:gridCol w="31580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Water</a:t>
                      </a:r>
                      <a:r>
                        <a:rPr lang="en-US" sz="1900" baseline="0" dirty="0" smtClean="0"/>
                        <a:t> </a:t>
                      </a:r>
                      <a:r>
                        <a:rPr lang="en-US" sz="1900" dirty="0" smtClean="0"/>
                        <a:t>Depth (m)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River length (m)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% River length</a:t>
                      </a:r>
                      <a:endParaRPr lang="en-US" sz="1900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900" b="1" dirty="0" smtClean="0"/>
                        <a:t>KARNALI RIVER</a:t>
                      </a:r>
                      <a:endParaRPr lang="en-US" sz="19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Less</a:t>
                      </a:r>
                      <a:r>
                        <a:rPr lang="en-US" sz="1900" baseline="0" dirty="0" smtClean="0"/>
                        <a:t> than 1 m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2,100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1.8 %</a:t>
                      </a:r>
                      <a:endParaRPr lang="en-US" sz="1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1 m to 1.5 m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3,900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3.34 %</a:t>
                      </a:r>
                      <a:endParaRPr lang="en-US" sz="1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1.5 m to 2 m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9,400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8.04 %</a:t>
                      </a:r>
                      <a:endParaRPr lang="en-US" sz="1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More than 2 m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1,01,100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86.48 %</a:t>
                      </a:r>
                      <a:endParaRPr lang="en-US" sz="1900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900" b="1" dirty="0" smtClean="0"/>
                        <a:t>NARAYANI RIVER</a:t>
                      </a:r>
                      <a:endParaRPr lang="en-US" sz="19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Less</a:t>
                      </a:r>
                      <a:r>
                        <a:rPr lang="en-US" sz="1900" baseline="0" dirty="0" smtClean="0"/>
                        <a:t> than 1 m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3,000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3.13 %</a:t>
                      </a:r>
                      <a:endParaRPr lang="en-US" sz="1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1 m to 1.5 m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12,900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14.24 %</a:t>
                      </a:r>
                      <a:endParaRPr lang="en-US" sz="1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1.5 m to 2 m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15,500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17.11 %</a:t>
                      </a:r>
                      <a:endParaRPr lang="en-US" sz="1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More than 2 m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58,800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64.9 %</a:t>
                      </a:r>
                      <a:endParaRPr lang="en-US" sz="1900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RAPTI RIVER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Less than 1 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53,750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52.7 %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 m to 1.5 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28,560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28.0 %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More than 1.5 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19,680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19.3 %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874421" y="216142"/>
            <a:ext cx="78774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e-NP" sz="2400" b="1" dirty="0" smtClean="0">
                <a:latin typeface="+mj-lt"/>
                <a:ea typeface="+mj-ea"/>
                <a:cs typeface="Kalimati" panose="00000400000000000000" pitchFamily="2"/>
              </a:rPr>
              <a:t>कर्णाली</a:t>
            </a:r>
            <a:r>
              <a:rPr lang="en-US" sz="2400" b="1" dirty="0" smtClean="0">
                <a:latin typeface="+mj-lt"/>
                <a:ea typeface="+mj-ea"/>
                <a:cs typeface="Kalimati" panose="00000400000000000000" pitchFamily="2"/>
              </a:rPr>
              <a:t>,</a:t>
            </a:r>
            <a:r>
              <a:rPr lang="ne-NP" sz="2400" b="1" dirty="0" smtClean="0">
                <a:latin typeface="+mj-lt"/>
                <a:ea typeface="+mj-ea"/>
                <a:cs typeface="Kalimati" panose="00000400000000000000" pitchFamily="2"/>
              </a:rPr>
              <a:t> </a:t>
            </a:r>
            <a:r>
              <a:rPr lang="ne-NP" sz="2400" b="1" dirty="0">
                <a:latin typeface="+mj-lt"/>
                <a:ea typeface="+mj-ea"/>
                <a:cs typeface="Kalimati" panose="00000400000000000000" pitchFamily="2"/>
              </a:rPr>
              <a:t>नारायणी </a:t>
            </a:r>
            <a:r>
              <a:rPr lang="ne-NP" sz="2400" b="1" dirty="0" smtClean="0">
                <a:latin typeface="+mj-lt"/>
                <a:ea typeface="+mj-ea"/>
                <a:cs typeface="Kalimati" panose="00000400000000000000" pitchFamily="2"/>
              </a:rPr>
              <a:t>र राप्ती </a:t>
            </a:r>
            <a:r>
              <a:rPr lang="ne-NP" sz="2400" b="1" dirty="0" smtClean="0">
                <a:latin typeface="+mj-lt"/>
                <a:ea typeface="+mj-ea"/>
                <a:cs typeface="Kalimati" panose="00000400000000000000" pitchFamily="2"/>
              </a:rPr>
              <a:t>नदीमा </a:t>
            </a:r>
            <a:r>
              <a:rPr lang="ne-NP" sz="2400" b="1" dirty="0">
                <a:latin typeface="+mj-lt"/>
                <a:ea typeface="+mj-ea"/>
                <a:cs typeface="Kalimati" panose="00000400000000000000" pitchFamily="2"/>
              </a:rPr>
              <a:t>पानीको</a:t>
            </a:r>
            <a:r>
              <a:rPr lang="en-US" sz="2400" b="1" dirty="0">
                <a:latin typeface="+mj-lt"/>
                <a:ea typeface="+mj-ea"/>
                <a:cs typeface="Kalimati" panose="00000400000000000000" pitchFamily="2"/>
              </a:rPr>
              <a:t> </a:t>
            </a:r>
            <a:r>
              <a:rPr lang="ne-NP" sz="2400" b="1" dirty="0">
                <a:latin typeface="+mj-lt"/>
                <a:ea typeface="+mj-ea"/>
                <a:cs typeface="Kalimati" panose="00000400000000000000" pitchFamily="2"/>
              </a:rPr>
              <a:t>गहिराईको अवस्था</a:t>
            </a:r>
            <a:endParaRPr lang="en-US" sz="2400" b="1" dirty="0">
              <a:latin typeface="+mj-lt"/>
              <a:ea typeface="+mj-ea"/>
              <a:cs typeface="Kalimati" panose="00000400000000000000" pitchFamily="2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8" y="13416"/>
            <a:ext cx="1031280" cy="8671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C00000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801262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1277452"/>
              </p:ext>
            </p:extLst>
          </p:nvPr>
        </p:nvGraphicFramePr>
        <p:xfrm>
          <a:off x="406399" y="1891453"/>
          <a:ext cx="11524202" cy="351028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168400"/>
                <a:gridCol w="1168400"/>
                <a:gridCol w="1168400"/>
                <a:gridCol w="1168400"/>
                <a:gridCol w="1168400"/>
                <a:gridCol w="1168400"/>
                <a:gridCol w="1168400"/>
                <a:gridCol w="1168400"/>
                <a:gridCol w="1168400"/>
                <a:gridCol w="100860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River Classes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Depth (m)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Bottom Width (m)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Bend Radius(m)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Vertical Clearance(m)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Horizontal Clearance(m)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Dead Weight Tonnage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Length(m)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Breadth (m)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Draft(m)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Class I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1.2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Class II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1.4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1.2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Class III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Class IV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1000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Class 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1000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Class VI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VII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65667" y="1123421"/>
            <a:ext cx="11082865" cy="95091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ne-NP" sz="2900" dirty="0" smtClean="0"/>
              <a:t>भारतीय अन्तर्देशीय जलमार्ग प्राधिकरण </a:t>
            </a:r>
            <a:r>
              <a:rPr lang="en-US" sz="2900" dirty="0" smtClean="0"/>
              <a:t>(Inland Waterways Authority of India) </a:t>
            </a:r>
            <a:r>
              <a:rPr lang="ne-NP" sz="2900" dirty="0" smtClean="0"/>
              <a:t>ले मिति २००७ जनवरी २७ मा प्रकाशित राजपत्र अनुसार नदीहरु र सोमा संचालन हुन सक्ने जलयानहरुलाई देहाय बमोजिम बर्गिकरण गरेको पाईन्छ ।</a:t>
            </a:r>
            <a:endParaRPr lang="en-US" sz="2900" dirty="0" smtClean="0"/>
          </a:p>
          <a:p>
            <a:endParaRPr lang="ne-NP" dirty="0" smtClean="0"/>
          </a:p>
          <a:p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06399" y="5721531"/>
            <a:ext cx="11524202" cy="94923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e-NP" b="1" i="1" dirty="0" smtClean="0"/>
              <a:t>यसै बर्गिकरणको आधारमा </a:t>
            </a:r>
            <a:r>
              <a:rPr lang="ne-NP" b="1" i="1" dirty="0" smtClean="0"/>
              <a:t>कर्णाली</a:t>
            </a:r>
            <a:r>
              <a:rPr lang="en-US" b="1" i="1" dirty="0" smtClean="0"/>
              <a:t>,</a:t>
            </a:r>
            <a:r>
              <a:rPr lang="ne-NP" b="1" i="1" dirty="0" smtClean="0"/>
              <a:t> नारायणी</a:t>
            </a:r>
            <a:r>
              <a:rPr lang="en-US" b="1" i="1" dirty="0" smtClean="0"/>
              <a:t>,</a:t>
            </a:r>
            <a:r>
              <a:rPr lang="ne-NP" b="1" i="1" dirty="0" smtClean="0"/>
              <a:t> कालीगण्डकी तथा कोशी नदीमा १०० टन सम्म क्षमता भएका जलयानहरु संचालन हुन सक्ने अध्ययनका क्रममा देखिएको </a:t>
            </a:r>
            <a:r>
              <a:rPr lang="ne-NP" b="1" i="1" dirty="0" smtClean="0"/>
              <a:t>तर संचालनपूर्व </a:t>
            </a:r>
            <a:r>
              <a:rPr lang="en-US" b="1" i="1" dirty="0" smtClean="0"/>
              <a:t>dredging, channeling, spur </a:t>
            </a:r>
            <a:r>
              <a:rPr lang="ne-NP" b="1" i="1" dirty="0" smtClean="0"/>
              <a:t>निर्माण लगायतका कार्य गरी जलमार्गलाई संचालन योग्य र सुरक्षित बनाउन आवश्यक हुने ।</a:t>
            </a:r>
            <a:endParaRPr lang="en-US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363133" y="296333"/>
            <a:ext cx="10430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e-NP" sz="3600" b="1" dirty="0" smtClean="0"/>
              <a:t>नेपालका नदीमा संचालन गर्न सम्भाव्य जलयानको क्षमता</a:t>
            </a:r>
            <a:endParaRPr lang="en-US" sz="36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8" y="13416"/>
            <a:ext cx="1031280" cy="8671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C00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Right Arrow 11"/>
          <p:cNvSpPr/>
          <p:nvPr/>
        </p:nvSpPr>
        <p:spPr>
          <a:xfrm>
            <a:off x="133165" y="3039821"/>
            <a:ext cx="332502" cy="239698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6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ne-NP"/>
          </a:p>
          <a:p>
            <a:pPr marL="0" indent="0">
              <a:buNone/>
            </a:pPr>
            <a:endParaRPr lang="ne-NP"/>
          </a:p>
          <a:p>
            <a:pPr marL="0" indent="0">
              <a:buNone/>
            </a:pPr>
            <a:endParaRPr lang="ne-NP"/>
          </a:p>
          <a:p>
            <a:pPr marL="0" indent="0" algn="ctr">
              <a:buNone/>
            </a:pPr>
            <a:r>
              <a:rPr lang="ne-NP" sz="8800"/>
              <a:t>धन्यवाद</a:t>
            </a:r>
            <a:endParaRPr lang="en-US" sz="5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09"/>
            <a:ext cx="1395622" cy="1173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34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alibri Light"/>
        <a:ea typeface=""/>
        <a:cs typeface="Kalimati"/>
      </a:majorFont>
      <a:minorFont>
        <a:latin typeface="Calibri"/>
        <a:ea typeface=""/>
        <a:cs typeface="Kalimat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1413</TotalTime>
  <Words>470</Words>
  <Application>Microsoft Office PowerPoint</Application>
  <PresentationFormat>Widescreen</PresentationFormat>
  <Paragraphs>195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Kalimati</vt:lpstr>
      <vt:lpstr>Mangal</vt:lpstr>
      <vt:lpstr>Wingdings</vt:lpstr>
      <vt:lpstr>Office Theme</vt:lpstr>
      <vt:lpstr>नेपाल पानी जहाज कार्यालय एकान्तकुना, ललितपुर   सम्भाव्यता अध्ययनहरुको  संक्षिप्त सारंश</vt:lpstr>
      <vt:lpstr>सम्पादित प्रमुख कार्यहरु</vt:lpstr>
      <vt:lpstr>कालीगण्डकी र कोशी नदीमा पानीको गहिराईको अवस्था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नेपाल पानी जहाजको कार्यालय</dc:title>
  <dc:creator>Dell</dc:creator>
  <cp:lastModifiedBy>Dell</cp:lastModifiedBy>
  <cp:revision>267</cp:revision>
  <dcterms:created xsi:type="dcterms:W3CDTF">2019-05-01T01:37:38Z</dcterms:created>
  <dcterms:modified xsi:type="dcterms:W3CDTF">2023-08-09T07:23:49Z</dcterms:modified>
</cp:coreProperties>
</file>